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0" r:id="rId4"/>
  </p:sldMasterIdLst>
  <p:notesMasterIdLst>
    <p:notesMasterId r:id="rId19"/>
  </p:notesMasterIdLst>
  <p:handoutMasterIdLst>
    <p:handoutMasterId r:id="rId20"/>
  </p:handoutMasterIdLst>
  <p:sldIdLst>
    <p:sldId id="281" r:id="rId5"/>
    <p:sldId id="259" r:id="rId6"/>
    <p:sldId id="290" r:id="rId7"/>
    <p:sldId id="289" r:id="rId8"/>
    <p:sldId id="272" r:id="rId9"/>
    <p:sldId id="288" r:id="rId10"/>
    <p:sldId id="270" r:id="rId11"/>
    <p:sldId id="283" r:id="rId12"/>
    <p:sldId id="292" r:id="rId13"/>
    <p:sldId id="293" r:id="rId14"/>
    <p:sldId id="284" r:id="rId15"/>
    <p:sldId id="287" r:id="rId16"/>
    <p:sldId id="291" r:id="rId17"/>
    <p:sldId id="285" r:id="rId18"/>
  </p:sldIdLst>
  <p:sldSz cx="12188825" cy="6858000"/>
  <p:notesSz cx="6742113" cy="98758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1" userDrawn="1">
          <p15:clr>
            <a:srgbClr val="A4A3A4"/>
          </p15:clr>
        </p15:guide>
        <p15:guide id="2" pos="212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6A8A71-6946-6E3A-6695-DEA315333492}" name="Erhard Tomáš Ing." initials="ETI" userId="Erhard Tomáš Ing.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hardová Jana (P8)" initials="EJ(" lastIdx="1" clrIdx="0">
    <p:extLst>
      <p:ext uri="{19B8F6BF-5375-455C-9EA6-DF929625EA0E}">
        <p15:presenceInfo xmlns:p15="http://schemas.microsoft.com/office/powerpoint/2012/main" userId="S::p08x6008@praha8.cz::a1b3f669-2001-4625-9f0e-4dd9d7b5a2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725" autoAdjust="0"/>
  </p:normalViewPr>
  <p:slideViewPr>
    <p:cSldViewPr showGuides="1">
      <p:cViewPr varScale="1">
        <p:scale>
          <a:sx n="112" d="100"/>
          <a:sy n="112" d="100"/>
        </p:scale>
        <p:origin x="498" y="96"/>
      </p:cViewPr>
      <p:guideLst>
        <p:guide orient="horz" pos="1152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20"/>
    </p:cViewPr>
  </p:sorterViewPr>
  <p:notesViewPr>
    <p:cSldViewPr>
      <p:cViewPr varScale="1">
        <p:scale>
          <a:sx n="83" d="100"/>
          <a:sy n="83" d="100"/>
        </p:scale>
        <p:origin x="3918" y="114"/>
      </p:cViewPr>
      <p:guideLst>
        <p:guide orient="horz" pos="3111"/>
        <p:guide pos="2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>
              <a:solidFill>
                <a:schemeClr val="tx2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8C3463B-3E19-402A-8F97-24CF2929455F}" type="datetime1">
              <a:rPr lang="cs-CZ" smtClean="0">
                <a:solidFill>
                  <a:schemeClr val="tx2"/>
                </a:solidFill>
              </a:rPr>
              <a:t>15.02.2023</a:t>
            </a:fld>
            <a:endParaRPr lang="cs-CZ">
              <a:solidFill>
                <a:schemeClr val="tx2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80332"/>
            <a:ext cx="2921582" cy="493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>
              <a:solidFill>
                <a:schemeClr val="tx2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8971" y="9380332"/>
            <a:ext cx="2921582" cy="493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FD77566-CD65-4859-9FA1-43956DC85B8C}" type="slidenum">
              <a:rPr lang="cs-CZ">
                <a:solidFill>
                  <a:schemeClr val="tx2"/>
                </a:solidFill>
              </a:rPr>
              <a:t>‹#›</a:t>
            </a:fld>
            <a:endParaRPr lang="cs-CZ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6D1979BF-A768-4BA4-87A1-8A04EE86A8AE}" type="datetime1">
              <a:rPr lang="cs-CZ" noProof="0" smtClean="0"/>
              <a:t>15.02.2023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2550" y="741363"/>
            <a:ext cx="6577013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4212" y="4691023"/>
            <a:ext cx="5393690" cy="444412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9380332"/>
            <a:ext cx="2921582" cy="493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8971" y="9380332"/>
            <a:ext cx="2921582" cy="493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B8796F01-7154-41E0-B48B-A6921757531A}" type="slidenum">
              <a:rPr lang="cs-CZ" noProof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69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796F01-7154-41E0-B48B-A6921757531A}" type="slidenum">
              <a:rPr lang="cs-CZ" smtClean="0"/>
              <a:pPr rtl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8208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cs-CZ" smtClean="0"/>
              <a:pPr rtl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462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690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796F01-7154-41E0-B48B-A6921757531A}" type="slidenum">
              <a:rPr lang="cs-CZ" smtClean="0"/>
              <a:pPr rtl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023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796F01-7154-41E0-B48B-A6921757531A}" type="slidenum">
              <a:rPr lang="cs-CZ" smtClean="0"/>
              <a:pPr rtl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2922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796F01-7154-41E0-B48B-A6921757531A}" type="slidenum">
              <a:rPr lang="cs-CZ" smtClean="0"/>
              <a:pPr rtl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0282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cs-CZ" smtClean="0"/>
              <a:pPr rtl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203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cs-CZ" smtClean="0"/>
              <a:pPr rtl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546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796F01-7154-41E0-B48B-A6921757531A}" type="slidenum">
              <a:rPr lang="cs-CZ" smtClean="0"/>
              <a:pPr rtl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7972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796F01-7154-41E0-B48B-A6921757531A}" type="slidenum">
              <a:rPr lang="cs-CZ" smtClean="0"/>
              <a:pPr rtl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5187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150" y="802299"/>
            <a:ext cx="8634824" cy="2541431"/>
          </a:xfrm>
        </p:spPr>
        <p:txBody>
          <a:bodyPr bIns="0" anchor="b">
            <a:normAutofit/>
          </a:bodyPr>
          <a:lstStyle>
            <a:lvl1pPr algn="l">
              <a:defRPr sz="6598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150" y="3531205"/>
            <a:ext cx="8634823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799" b="0" cap="all" baseline="0">
                <a:solidFill>
                  <a:schemeClr val="tx1"/>
                </a:solidFill>
              </a:defRPr>
            </a:lvl1pPr>
            <a:lvl2pPr marL="457063" indent="0" algn="ctr">
              <a:buNone/>
              <a:defRPr sz="17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C6A50AF-219F-4899-A851-76CF935B751A}" type="datetime1">
              <a:rPr lang="cs-CZ" noProof="0" smtClean="0"/>
              <a:t>15.02.2023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5871" y="329308"/>
            <a:ext cx="4972620" cy="309201"/>
          </a:xfrm>
        </p:spPr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290" y="798973"/>
            <a:ext cx="810808" cy="503578"/>
          </a:xfrm>
        </p:spPr>
        <p:txBody>
          <a:bodyPr/>
          <a:lstStyle/>
          <a:p>
            <a:pPr rtl="0"/>
            <a:fld id="{EB37DED6-D4C7-42EE-AB49-D2E39E64FDE4}" type="slidenum">
              <a:rPr lang="cs-CZ" noProof="0" smtClean="0"/>
              <a:pPr rtl="0"/>
              <a:t>‹#›</a:t>
            </a:fld>
            <a:endParaRPr lang="cs-CZ" noProof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150" y="3528542"/>
            <a:ext cx="86348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86103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C6A50AF-219F-4899-A851-76CF935B751A}" type="datetime1">
              <a:rPr lang="cs-CZ" noProof="0" smtClean="0"/>
              <a:t>15.02.2023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cs-CZ" noProof="0" smtClean="0"/>
              <a:pPr rtl="0"/>
              <a:t>‹#›</a:t>
            </a:fld>
            <a:endParaRPr lang="cs-CZ" noProof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517" y="1847088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670380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6653" y="798974"/>
            <a:ext cx="1615321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296" y="798974"/>
            <a:ext cx="7826791" cy="46598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C6A50AF-219F-4899-A851-76CF935B751A}" type="datetime1">
              <a:rPr lang="cs-CZ" noProof="0" smtClean="0"/>
              <a:t>15.02.2023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cs-CZ" noProof="0" smtClean="0"/>
              <a:pPr rtl="0"/>
              <a:t>‹#›</a:t>
            </a:fld>
            <a:endParaRPr lang="cs-CZ" noProof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6653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78209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>
            <a:extLst>
              <a:ext uri="{FF2B5EF4-FFF2-40B4-BE49-F238E27FC236}">
                <a16:creationId xmlns:a16="http://schemas.microsoft.com/office/drawing/2014/main" id="{344AB447-BDFD-4FA4-9A82-52202FFDC8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801"/>
          <a:stretch/>
        </p:blipFill>
        <p:spPr>
          <a:xfrm>
            <a:off x="6856412" y="0"/>
            <a:ext cx="5294313" cy="68580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FADFEC34-EAD1-470C-B1D7-476DAA0BD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12" y="0"/>
            <a:ext cx="6858000" cy="68580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6FF142A7-701F-6940-8E95-0D4830D764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8483" y="521171"/>
            <a:ext cx="6201033" cy="5815657"/>
          </a:xfrm>
          <a:prstGeom prst="rect">
            <a:avLst/>
          </a:prstGeom>
        </p:spPr>
      </p:pic>
      <p:sp>
        <p:nvSpPr>
          <p:cNvPr id="6" name="Text zástupného symbolu pro titulek 1">
            <a:extLst>
              <a:ext uri="{FF2B5EF4-FFF2-40B4-BE49-F238E27FC236}">
                <a16:creationId xmlns:a16="http://schemas.microsoft.com/office/drawing/2014/main" id="{5A1F9EF5-B88C-405C-9168-EDE6A70749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4813" y="1752600"/>
            <a:ext cx="3757612" cy="609600"/>
          </a:xfr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cs-CZ" noProof="0"/>
              <a:t>Kliknutím upravíte</a:t>
            </a:r>
          </a:p>
        </p:txBody>
      </p:sp>
      <p:sp>
        <p:nvSpPr>
          <p:cNvPr id="19" name="Text zástupného symbolu pro titulek 2">
            <a:extLst>
              <a:ext uri="{FF2B5EF4-FFF2-40B4-BE49-F238E27FC236}">
                <a16:creationId xmlns:a16="http://schemas.microsoft.com/office/drawing/2014/main" id="{D2282B87-09AC-4246-8C13-92CF93907C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4813" y="4844142"/>
            <a:ext cx="3757612" cy="609600"/>
          </a:xfr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cs-CZ" noProof="0"/>
              <a:t>Kliknutím upravíte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14A909A-2E72-4DBE-BD02-0B20CFB25B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4811" y="2361521"/>
            <a:ext cx="3757613" cy="2481941"/>
          </a:xfrm>
        </p:spPr>
        <p:txBody>
          <a:bodyPr vert="horz" lIns="121899" tIns="60949" rIns="121899" bIns="60949" rtlCol="0" anchor="ctr">
            <a:normAutofit/>
          </a:bodyPr>
          <a:lstStyle>
            <a:lvl1pPr algn="ctr">
              <a:defRPr lang="en-US" sz="7200" b="1">
                <a:solidFill>
                  <a:schemeClr val="accent4"/>
                </a:solidFill>
                <a:ea typeface="+mn-ea"/>
                <a:cs typeface="+mn-cs"/>
              </a:defRPr>
            </a:lvl1pPr>
          </a:lstStyle>
          <a:p>
            <a:pPr marL="0" lvl="0" indent="0" algn="ctr" rtl="0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Tx/>
            </a:pPr>
            <a:r>
              <a:rPr lang="cs-CZ" noProof="0"/>
              <a:t>Přidat název</a:t>
            </a:r>
          </a:p>
        </p:txBody>
      </p:sp>
    </p:spTree>
    <p:extLst>
      <p:ext uri="{BB962C8B-B14F-4D97-AF65-F5344CB8AC3E}">
        <p14:creationId xmlns:p14="http://schemas.microsoft.com/office/powerpoint/2010/main" val="25015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lké kruhové rozložení_varia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4">
            <a:extLst>
              <a:ext uri="{FF2B5EF4-FFF2-40B4-BE49-F238E27FC236}">
                <a16:creationId xmlns:a16="http://schemas.microsoft.com/office/drawing/2014/main" id="{7357EB46-0628-42CB-95AC-AF38CFD68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801"/>
          <a:stretch/>
        </p:blipFill>
        <p:spPr>
          <a:xfrm>
            <a:off x="6882605" y="990"/>
            <a:ext cx="5294313" cy="6858000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D12EB5EE-DDAA-D449-95BC-BCAFCC6E6B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750" t="25323" r="-17290" b="14356"/>
          <a:stretch/>
        </p:blipFill>
        <p:spPr>
          <a:xfrm>
            <a:off x="0" y="0"/>
            <a:ext cx="12014201" cy="689733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20725" y="685800"/>
            <a:ext cx="5562600" cy="1143000"/>
          </a:xfrm>
        </p:spPr>
        <p:txBody>
          <a:bodyPr rtlCol="0" anchor="t">
            <a:norm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725" y="1828800"/>
            <a:ext cx="5562600" cy="4470400"/>
          </a:xfrm>
        </p:spPr>
        <p:txBody>
          <a:bodyPr rtlCol="0">
            <a:normAutofit/>
          </a:bodyPr>
          <a:lstStyle>
            <a:lvl1pPr>
              <a:defRPr sz="2000"/>
            </a:lvl1pPr>
            <a:lvl2pPr marL="731392" indent="-304747">
              <a:buFont typeface="Courier New" panose="02070309020205020404" pitchFamily="49" charset="0"/>
              <a:buChar char="o"/>
              <a:defRPr sz="2000"/>
            </a:lvl2pPr>
            <a:lvl3pPr marL="1158037" indent="-304747">
              <a:buFont typeface="Courier New" panose="02070309020205020404" pitchFamily="49" charset="0"/>
              <a:buChar char="o"/>
              <a:defRPr sz="2000"/>
            </a:lvl3pPr>
            <a:lvl4pPr marL="1584683" indent="-304747">
              <a:buFont typeface="Courier New" panose="02070309020205020404" pitchFamily="49" charset="0"/>
              <a:buChar char="o"/>
              <a:defRPr sz="2000"/>
            </a:lvl4pPr>
            <a:lvl5pPr marL="2011328" indent="-304747">
              <a:buFont typeface="Courier New" panose="02070309020205020404" pitchFamily="49" charset="0"/>
              <a:buChar char="o"/>
              <a:defRPr sz="2000"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59222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lé modré kruhové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a 7">
            <a:extLst>
              <a:ext uri="{FF2B5EF4-FFF2-40B4-BE49-F238E27FC236}">
                <a16:creationId xmlns:a16="http://schemas.microsoft.com/office/drawing/2014/main" id="{E7AEBCE5-C441-4E28-A2A0-86898FA8A1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527" t="27893"/>
          <a:stretch/>
        </p:blipFill>
        <p:spPr>
          <a:xfrm>
            <a:off x="0" y="0"/>
            <a:ext cx="4875212" cy="3769068"/>
          </a:xfrm>
          <a:prstGeom prst="rect">
            <a:avLst/>
          </a:prstGeom>
        </p:spPr>
      </p:pic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1B0C5185-5797-47C6-A658-12B8040B72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4412" y="1828800"/>
            <a:ext cx="5410200" cy="4343400"/>
          </a:xfrm>
        </p:spPr>
        <p:txBody>
          <a:bodyPr rtlCol="0"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 marL="731392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158037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3pPr>
            <a:lvl4pPr marL="1584683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4pPr>
            <a:lvl5pPr marL="2011328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64FE576-B3E5-461C-84D8-BF879AF49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13" y="685800"/>
            <a:ext cx="3886199" cy="2133598"/>
          </a:xfrm>
        </p:spPr>
        <p:txBody>
          <a:bodyPr vert="horz" lIns="121899" tIns="60949" rIns="121899" bIns="60949" rtlCol="0" anchor="t">
            <a:normAutofit/>
          </a:bodyPr>
          <a:lstStyle>
            <a:lvl1pPr>
              <a:defRPr lang="en-US" sz="4000" b="1">
                <a:solidFill>
                  <a:schemeClr val="tx2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</a:pPr>
            <a:r>
              <a:rPr lang="cs-CZ" noProof="0"/>
              <a:t>Kliknutím můžete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64623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lé kruhové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a 7">
            <a:extLst>
              <a:ext uri="{FF2B5EF4-FFF2-40B4-BE49-F238E27FC236}">
                <a16:creationId xmlns:a16="http://schemas.microsoft.com/office/drawing/2014/main" id="{E7AEBCE5-C441-4E28-A2A0-86898FA8A1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527" t="27893"/>
          <a:stretch/>
        </p:blipFill>
        <p:spPr>
          <a:xfrm>
            <a:off x="0" y="0"/>
            <a:ext cx="4875212" cy="3769068"/>
          </a:xfrm>
          <a:prstGeom prst="rect">
            <a:avLst/>
          </a:prstGeom>
        </p:spPr>
      </p:pic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1B0C5185-5797-47C6-A658-12B8040B72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4412" y="1828800"/>
            <a:ext cx="5410200" cy="4343400"/>
          </a:xfrm>
        </p:spPr>
        <p:txBody>
          <a:bodyPr rtlCol="0"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 marL="731392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158037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3pPr>
            <a:lvl4pPr marL="1584683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4pPr>
            <a:lvl5pPr marL="2011328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64FE576-B3E5-461C-84D8-BF879AF49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13" y="685800"/>
            <a:ext cx="3886199" cy="2133598"/>
          </a:xfrm>
        </p:spPr>
        <p:txBody>
          <a:bodyPr vert="horz" lIns="121899" tIns="60949" rIns="121899" bIns="60949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</a:pPr>
            <a:r>
              <a:rPr lang="cs-CZ" noProof="0"/>
              <a:t>Kliknutím můžete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396514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zložení papí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2741611" y="685800"/>
            <a:ext cx="8763002" cy="990600"/>
          </a:xfrm>
        </p:spPr>
        <p:txBody>
          <a:bodyPr rtlCol="0" anchor="t"/>
          <a:lstStyle>
            <a:lvl1pPr>
              <a:lnSpc>
                <a:spcPct val="10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688A6A42-7A89-44E1-BBDF-14C2FD2245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812" y="1309974"/>
            <a:ext cx="1830164" cy="4648200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421512DC-20C8-4928-B94E-9F191902C57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741611" y="1828800"/>
            <a:ext cx="8763002" cy="4470400"/>
          </a:xfrm>
        </p:spPr>
        <p:txBody>
          <a:bodyPr rtlCol="0">
            <a:normAutofit/>
          </a:bodyPr>
          <a:lstStyle>
            <a:lvl1pPr>
              <a:defRPr sz="2000"/>
            </a:lvl1pPr>
            <a:lvl2pPr marL="731392" indent="-304747">
              <a:buFont typeface="Courier New" panose="02070309020205020404" pitchFamily="49" charset="0"/>
              <a:buChar char="o"/>
              <a:defRPr sz="2000"/>
            </a:lvl2pPr>
            <a:lvl3pPr marL="1158037" indent="-304747">
              <a:buFont typeface="Courier New" panose="02070309020205020404" pitchFamily="49" charset="0"/>
              <a:buChar char="o"/>
              <a:defRPr sz="2000"/>
            </a:lvl3pPr>
            <a:lvl4pPr marL="1584683" indent="-304747">
              <a:buFont typeface="Courier New" panose="02070309020205020404" pitchFamily="49" charset="0"/>
              <a:buChar char="o"/>
              <a:defRPr sz="2000"/>
            </a:lvl4pPr>
            <a:lvl5pPr marL="2011328" indent="-304747">
              <a:buFont typeface="Courier New" panose="02070309020205020404" pitchFamily="49" charset="0"/>
              <a:buChar char="o"/>
              <a:defRPr sz="2000"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5880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lké kruhové rozložení_varia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4">
            <a:extLst>
              <a:ext uri="{FF2B5EF4-FFF2-40B4-BE49-F238E27FC236}">
                <a16:creationId xmlns:a16="http://schemas.microsoft.com/office/drawing/2014/main" id="{7357EB46-0628-42CB-95AC-AF38CFD68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801"/>
          <a:stretch/>
        </p:blipFill>
        <p:spPr>
          <a:xfrm>
            <a:off x="6894512" y="0"/>
            <a:ext cx="5294313" cy="6858000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75506675-2304-3948-8A18-BB70E847D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750" t="25323" r="-17290" b="14356"/>
          <a:stretch/>
        </p:blipFill>
        <p:spPr>
          <a:xfrm>
            <a:off x="0" y="0"/>
            <a:ext cx="12014201" cy="689733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20725" y="685800"/>
            <a:ext cx="5562600" cy="1143000"/>
          </a:xfrm>
        </p:spPr>
        <p:txBody>
          <a:bodyPr rtlCol="0" anchor="t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725" y="1828800"/>
            <a:ext cx="5562600" cy="4470400"/>
          </a:xfrm>
        </p:spPr>
        <p:txBody>
          <a:bodyPr rtlCol="0"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 marL="731392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158037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3pPr>
            <a:lvl4pPr marL="1584683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4pPr>
            <a:lvl5pPr marL="2011328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0904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C6A50AF-219F-4899-A851-76CF935B751A}" type="datetime1">
              <a:rPr lang="cs-CZ" noProof="0" smtClean="0"/>
              <a:t>15.02.2023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cs-CZ" noProof="0" smtClean="0"/>
              <a:pPr rtl="0"/>
              <a:t>‹#›</a:t>
            </a:fld>
            <a:endParaRPr lang="cs-CZ" noProof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517" y="1847088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51596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3860" y="1756130"/>
            <a:ext cx="8640903" cy="1887950"/>
          </a:xfrm>
        </p:spPr>
        <p:txBody>
          <a:bodyPr anchor="b">
            <a:normAutofit/>
          </a:bodyPr>
          <a:lstStyle>
            <a:lvl1pPr algn="l">
              <a:defRPr sz="3599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3861" y="3806196"/>
            <a:ext cx="8628198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C6A50AF-219F-4899-A851-76CF935B751A}" type="datetime1">
              <a:rPr lang="cs-CZ" noProof="0" smtClean="0"/>
              <a:t>15.02.2023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cs-CZ" noProof="0" smtClean="0"/>
              <a:pPr rtl="0"/>
              <a:t>‹#›</a:t>
            </a:fld>
            <a:endParaRPr lang="cs-CZ" noProof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3861" y="3804985"/>
            <a:ext cx="862819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88146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840" y="804890"/>
            <a:ext cx="9603134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6954" y="2010879"/>
            <a:ext cx="4643942" cy="344859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2101" y="2017343"/>
            <a:ext cx="4643942" cy="34415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C6A50AF-219F-4899-A851-76CF935B751A}" type="datetime1">
              <a:rPr lang="cs-CZ" noProof="0" smtClean="0"/>
              <a:t>15.02.2023</a:t>
            </a:fld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cs-CZ" noProof="0" smtClean="0"/>
              <a:pPr rtl="0"/>
              <a:t>‹#›</a:t>
            </a:fld>
            <a:endParaRPr lang="cs-CZ" noProof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517" y="1847088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55279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815" y="804164"/>
            <a:ext cx="9605159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814" y="2019550"/>
            <a:ext cx="464394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99" b="0" cap="all" baseline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814" y="2824270"/>
            <a:ext cx="4643942" cy="26444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0692" y="2023004"/>
            <a:ext cx="464394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99" b="0" cap="all" baseline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0692" y="2821491"/>
            <a:ext cx="4643942" cy="263737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C6A50AF-219F-4899-A851-76CF935B751A}" type="datetime1">
              <a:rPr lang="cs-CZ" noProof="0" smtClean="0"/>
              <a:t>15.02.2023</a:t>
            </a:fld>
            <a:endParaRPr lang="cs-CZ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cs-CZ" noProof="0" smtClean="0"/>
              <a:pPr rtl="0"/>
              <a:t>‹#›</a:t>
            </a:fld>
            <a:endParaRPr lang="cs-CZ" noProof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517" y="1847088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11923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C6A50AF-219F-4899-A851-76CF935B751A}" type="datetime1">
              <a:rPr lang="cs-CZ" noProof="0" smtClean="0"/>
              <a:t>15.02.2023</a:t>
            </a:fld>
            <a:endParaRPr lang="cs-CZ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cs-CZ" noProof="0" smtClean="0"/>
              <a:pPr rtl="0"/>
              <a:t>‹#›</a:t>
            </a:fld>
            <a:endParaRPr lang="cs-CZ" noProof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517" y="1847088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92378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C6A50AF-219F-4899-A851-76CF935B751A}" type="datetime1">
              <a:rPr lang="cs-CZ" noProof="0" smtClean="0"/>
              <a:t>15.02.2023</a:t>
            </a:fld>
            <a:endParaRPr lang="cs-CZ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94952121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295" y="798973"/>
            <a:ext cx="3272247" cy="2247117"/>
          </a:xfrm>
        </p:spPr>
        <p:txBody>
          <a:bodyPr anchor="b">
            <a:normAutofit/>
          </a:bodyPr>
          <a:lstStyle>
            <a:lvl1pPr algn="l">
              <a:defRPr sz="2399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2401" y="798974"/>
            <a:ext cx="6010904" cy="46588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295" y="3205492"/>
            <a:ext cx="3274160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C6A50AF-219F-4899-A851-76CF935B751A}" type="datetime1">
              <a:rPr lang="cs-CZ" noProof="0" smtClean="0"/>
              <a:t>15.02.2023</a:t>
            </a:fld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cs-CZ" noProof="0" smtClean="0"/>
              <a:pPr rtl="0"/>
              <a:t>‹#›</a:t>
            </a:fld>
            <a:endParaRPr lang="cs-CZ" noProof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7903" y="3205491"/>
            <a:ext cx="32686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46117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5440" y="482171"/>
            <a:ext cx="4073472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0828" y="1129513"/>
            <a:ext cx="5530887" cy="1830584"/>
          </a:xfrm>
        </p:spPr>
        <p:txBody>
          <a:bodyPr anchor="b">
            <a:normAutofit/>
          </a:bodyPr>
          <a:lstStyle>
            <a:lvl1pPr>
              <a:defRPr sz="3199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2274" y="1122543"/>
            <a:ext cx="2790444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9951" y="3145992"/>
            <a:ext cx="5522965" cy="2003742"/>
          </a:xfrm>
        </p:spPr>
        <p:txBody>
          <a:bodyPr>
            <a:normAutofit/>
          </a:bodyPr>
          <a:lstStyle>
            <a:lvl1pPr marL="0" indent="0" algn="l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005" y="5469857"/>
            <a:ext cx="5525912" cy="320123"/>
          </a:xfrm>
        </p:spPr>
        <p:txBody>
          <a:bodyPr/>
          <a:lstStyle>
            <a:lvl1pPr algn="l">
              <a:defRPr/>
            </a:lvl1pPr>
          </a:lstStyle>
          <a:p>
            <a:pPr rtl="0"/>
            <a:fld id="{3C6A50AF-219F-4899-A851-76CF935B751A}" type="datetime1">
              <a:rPr lang="cs-CZ" noProof="0" smtClean="0"/>
              <a:t>15.02.2023</a:t>
            </a:fld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005" y="318641"/>
            <a:ext cx="5539561" cy="320931"/>
          </a:xfrm>
        </p:spPr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cs-CZ" noProof="0" smtClean="0"/>
              <a:pPr rtl="0"/>
              <a:t>‹#›</a:t>
            </a:fld>
            <a:endParaRPr lang="cs-CZ" noProof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005" y="3143605"/>
            <a:ext cx="55259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3254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7"/>
            <a:ext cx="12188825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88825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202" y="804520"/>
            <a:ext cx="9600774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202" y="2015733"/>
            <a:ext cx="9600774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2171" y="330370"/>
            <a:ext cx="3499803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C6A50AF-219F-4899-A851-76CF935B751A}" type="datetime1">
              <a:rPr lang="cs-CZ" noProof="0" smtClean="0"/>
              <a:t>15.02.2023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201" y="329308"/>
            <a:ext cx="593728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935" y="798973"/>
            <a:ext cx="810808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799">
                <a:solidFill>
                  <a:schemeClr val="accent1"/>
                </a:solidFill>
              </a:defRPr>
            </a:lvl1pPr>
          </a:lstStyle>
          <a:p>
            <a:pPr rtl="0"/>
            <a:fld id="{EB37DED6-D4C7-42EE-AB49-D2E39E64FDE4}" type="slidenum">
              <a:rPr lang="cs-CZ" noProof="0" smtClean="0"/>
              <a:pPr rtl="0"/>
              <a:t>‹#›</a:t>
            </a:fld>
            <a:endParaRPr lang="cs-CZ" noProof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88825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38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00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3199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999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99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1" userDrawn="1">
          <p15:clr>
            <a:srgbClr val="F26B43"/>
          </p15:clr>
        </p15:guide>
        <p15:guide id="2" orient="horz" pos="432" userDrawn="1">
          <p15:clr>
            <a:srgbClr val="F26B43"/>
          </p15:clr>
        </p15:guide>
        <p15:guide id="3" pos="7247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g"/><Relationship Id="rId18" Type="http://schemas.openxmlformats.org/officeDocument/2006/relationships/image" Target="../media/image38.jfif"/><Relationship Id="rId3" Type="http://schemas.openxmlformats.org/officeDocument/2006/relationships/image" Target="../media/image24.png"/><Relationship Id="rId7" Type="http://schemas.openxmlformats.org/officeDocument/2006/relationships/image" Target="../media/image27.jpg"/><Relationship Id="rId12" Type="http://schemas.openxmlformats.org/officeDocument/2006/relationships/image" Target="../media/image32.jpg"/><Relationship Id="rId17" Type="http://schemas.openxmlformats.org/officeDocument/2006/relationships/image" Target="../media/image37.jfi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6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fif"/><Relationship Id="rId11" Type="http://schemas.openxmlformats.org/officeDocument/2006/relationships/image" Target="../media/image31.jpg"/><Relationship Id="rId5" Type="http://schemas.openxmlformats.org/officeDocument/2006/relationships/image" Target="../media/image25.jpg"/><Relationship Id="rId15" Type="http://schemas.openxmlformats.org/officeDocument/2006/relationships/image" Target="../media/image35.jpg"/><Relationship Id="rId10" Type="http://schemas.openxmlformats.org/officeDocument/2006/relationships/image" Target="../media/image30.JPG"/><Relationship Id="rId4" Type="http://schemas.microsoft.com/office/2007/relationships/hdphoto" Target="../media/hdphoto1.wdp"/><Relationship Id="rId9" Type="http://schemas.openxmlformats.org/officeDocument/2006/relationships/image" Target="../media/image29.jpeg"/><Relationship Id="rId1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hyperlink" Target="http://www.zspalmovka.cz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body" sz="quarter" idx="10"/>
          </p:nvPr>
        </p:nvSpPr>
        <p:spPr>
          <a:xfrm>
            <a:off x="4214812" y="1752600"/>
            <a:ext cx="3895823" cy="609600"/>
          </a:xfrm>
        </p:spPr>
        <p:txBody>
          <a:bodyPr rtlCol="0">
            <a:normAutofit fontScale="92500" lnSpcReduction="20000"/>
          </a:bodyPr>
          <a:lstStyle/>
          <a:p>
            <a:pPr algn="ctr" rtl="0">
              <a:lnSpc>
                <a:spcPct val="100000"/>
              </a:lnSpc>
            </a:pPr>
            <a:r>
              <a:rPr lang="cs-CZ" b="1" dirty="0">
                <a:solidFill>
                  <a:schemeClr val="accent6"/>
                </a:solidFill>
              </a:rPr>
              <a:t>Základní škola, Praha 8, Palmovka 8</a:t>
            </a:r>
            <a:endParaRPr lang="cs-CZ" sz="2000" b="1" dirty="0">
              <a:solidFill>
                <a:schemeClr val="accent6"/>
              </a:solidFill>
            </a:endParaRP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FB2E407-D5EB-4497-8CCA-679DF12520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pPr rtl="0"/>
            <a:r>
              <a:rPr lang="cs-CZ" sz="2000" b="1" dirty="0">
                <a:solidFill>
                  <a:schemeClr val="accent6"/>
                </a:solidFill>
              </a:rPr>
              <a:t>2023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7DEB8F-68B5-45C7-B2E2-C7CEA0B52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223" y="2361521"/>
            <a:ext cx="4268790" cy="2481941"/>
          </a:xfrm>
        </p:spPr>
        <p:txBody>
          <a:bodyPr rtlCol="0">
            <a:noAutofit/>
          </a:bodyPr>
          <a:lstStyle/>
          <a:p>
            <a:pPr rtl="0"/>
            <a:r>
              <a:rPr lang="cs-CZ" sz="4000" dirty="0">
                <a:solidFill>
                  <a:schemeClr val="tx2">
                    <a:lumMod val="75000"/>
                  </a:schemeClr>
                </a:solidFill>
              </a:rPr>
              <a:t>Den </a:t>
            </a:r>
            <a:br>
              <a:rPr lang="cs-CZ" sz="4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cs-CZ" sz="4000" dirty="0">
                <a:solidFill>
                  <a:schemeClr val="tx2">
                    <a:lumMod val="75000"/>
                  </a:schemeClr>
                </a:solidFill>
              </a:rPr>
              <a:t>otevřených dveří</a:t>
            </a:r>
          </a:p>
        </p:txBody>
      </p:sp>
    </p:spTree>
    <p:extLst>
      <p:ext uri="{BB962C8B-B14F-4D97-AF65-F5344CB8AC3E}">
        <p14:creationId xmlns:p14="http://schemas.microsoft.com/office/powerpoint/2010/main" val="39674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4A9E6A95-BCC8-4A09-8F1E-846EDB9BA8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14292" y="260648"/>
            <a:ext cx="6490320" cy="604867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600"/>
              </a:spcBef>
              <a:buClrTx/>
              <a:buNone/>
            </a:pPr>
            <a:r>
              <a:rPr lang="cs-CZ" sz="3200" dirty="0">
                <a:solidFill>
                  <a:schemeClr val="tx1"/>
                </a:solidFill>
              </a:rPr>
              <a:t>Co byste měli vědět k přípravné třídě?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buClrTx/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chemeClr val="tx1"/>
                </a:solidFill>
              </a:rPr>
              <a:t>Přípravná třída je bezplatná.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buClrTx/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chemeClr val="tx1"/>
                </a:solidFill>
              </a:rPr>
              <a:t>Do přípravné třídy se mohou přihlásit i děti, které byly u zápisu v jiné škole.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Tx/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chemeClr val="tx1"/>
                </a:solidFill>
              </a:rPr>
              <a:t>Hlavním cílem je připravit děti na první ročník základní školy. 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Tx/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chemeClr val="tx1"/>
                </a:solidFill>
              </a:rPr>
              <a:t>Docházka do přípravné třídy se nezapočítává se do povinné školní docházky.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Tx/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chemeClr val="tx1"/>
                </a:solidFill>
              </a:rPr>
              <a:t>Děti se neklasifikují.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Tx/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chemeClr val="tx1"/>
                </a:solidFill>
              </a:rPr>
              <a:t>Při veškerých činnostech je přihlíženo k jeho věku a schopnostem.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Tx/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chemeClr val="tx1"/>
                </a:solidFill>
              </a:rPr>
              <a:t>Výuka trvá pravidelně od 8.00 – 11.40 hodin (včetně dopolední vycházky).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Tx/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chemeClr val="tx1"/>
                </a:solidFill>
              </a:rPr>
              <a:t>Děti mají možnost navštěvovat v odpoledních hodinách školní družinu za poplatek.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Tx/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chemeClr val="tx1"/>
                </a:solidFill>
              </a:rPr>
              <a:t>Oběd je zajištěn ve školní jídelně, hradí rodiče stejně jako v mateřské škole.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Tx/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chemeClr val="tx1"/>
                </a:solidFill>
              </a:rPr>
              <a:t>Dítě po přípravné třídě může pokračovat ve vzdělávání na naší škole, adaptace na školní prostředí je tedy již bez potíží. Rodiče se však můžou rozhodnout a dítě zapsat k povinné školní docházce na jakoukoliv základní školu.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12042D4-EC41-40E5-A1A9-9FF75DA8F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6"/>
                </a:solidFill>
                <a:cs typeface="Times New Roman" panose="02020603050405020304" pitchFamily="18" charset="0"/>
              </a:rPr>
              <a:t>PŘÍPRAVNÁ TŘÍDA – NULTÝ ROČNÍK -</a:t>
            </a:r>
            <a:r>
              <a:rPr lang="cs-CZ" dirty="0">
                <a:solidFill>
                  <a:schemeClr val="accent6"/>
                </a:solidFill>
              </a:rPr>
              <a:t> informace</a:t>
            </a:r>
          </a:p>
        </p:txBody>
      </p:sp>
    </p:spTree>
    <p:extLst>
      <p:ext uri="{BB962C8B-B14F-4D97-AF65-F5344CB8AC3E}">
        <p14:creationId xmlns:p14="http://schemas.microsoft.com/office/powerpoint/2010/main" val="396754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>
            <a:extLst>
              <a:ext uri="{FF2B5EF4-FFF2-40B4-BE49-F238E27FC236}">
                <a16:creationId xmlns:a16="http://schemas.microsoft.com/office/drawing/2014/main" id="{D8E1B2A2-AB8D-A749-83BF-90273FBD4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4" y="341784"/>
            <a:ext cx="5562600" cy="1143000"/>
          </a:xfrm>
        </p:spPr>
        <p:txBody>
          <a:bodyPr rtlCol="0" anchor="t">
            <a:noAutofit/>
          </a:bodyPr>
          <a:lstStyle/>
          <a:p>
            <a:pPr rtl="0">
              <a:lnSpc>
                <a:spcPct val="100000"/>
              </a:lnSpc>
            </a:pPr>
            <a:r>
              <a:rPr lang="cs-CZ" sz="4000" b="1" dirty="0">
                <a:solidFill>
                  <a:schemeClr val="tx1"/>
                </a:solidFill>
              </a:rPr>
              <a:t>Zápis a co potom?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7828" y="1143000"/>
            <a:ext cx="6624736" cy="5373216"/>
          </a:xfrm>
        </p:spPr>
        <p:txBody>
          <a:bodyPr vert="horz" lIns="121899" tIns="60949" rIns="121899" bIns="60949" rtlCol="0" anchor="t">
            <a:normAutofit lnSpcReduction="10000"/>
          </a:bodyPr>
          <a:lstStyle/>
          <a:p>
            <a:pPr marL="304165" indent="-304165" algn="just" rtl="0">
              <a:buClrTx/>
            </a:pPr>
            <a:r>
              <a:rPr lang="cs-CZ" sz="2000" b="1" dirty="0"/>
              <a:t>Kompletní informace o Zápisu do školy je na webu školy v sekci Pro rodiče – Zápis do 1. tříd.</a:t>
            </a:r>
          </a:p>
          <a:p>
            <a:pPr marL="304165" indent="-304165" algn="just">
              <a:buClrTx/>
            </a:pPr>
            <a:r>
              <a:rPr lang="cs-CZ" b="1" dirty="0"/>
              <a:t>Po přijetí žáka do 1. třídy začíná přípravka „Těšíme se na školu“ kterou organizujeme pro naše budoucí prvňáčky. Děti se seznámí se třídou i budoucími spolužáky a vyzkouší si již pravou školní práci. Každý týden cca 7x za sebou. V den poslední hodiny se koná i 1. třídní schůzka s vedením školy. </a:t>
            </a:r>
          </a:p>
          <a:p>
            <a:pPr marL="304165" indent="-304165" algn="just">
              <a:buClrTx/>
            </a:pPr>
            <a:r>
              <a:rPr lang="cs-CZ" b="1" dirty="0"/>
              <a:t>Na 1. třídní schůzce v červnu obdrží rodiče i mimo jiné seznam pomůcek pro 1. a 0. třídu. Také informaci co obsahuje „Balíček pro prvňáčka“, který děti obdrží první školní den. </a:t>
            </a:r>
          </a:p>
          <a:p>
            <a:pPr marL="304165" indent="-304165" algn="just">
              <a:buClrTx/>
            </a:pPr>
            <a:r>
              <a:rPr lang="cs-CZ" b="1" dirty="0"/>
              <a:t>Během léta si díky tomu připravíte potřebné věci a děti se mohou těšit do školy.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71437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2495AC-828B-BF48-8A81-64460C83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>
                <a:solidFill>
                  <a:schemeClr val="accent6"/>
                </a:solidFill>
              </a:rPr>
              <a:t>Co říci k závěru?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FE354DA-C852-4AF6-9A1E-AFD0CA383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933" y="1484784"/>
            <a:ext cx="7749951" cy="4824536"/>
          </a:xfrm>
        </p:spPr>
        <p:txBody>
          <a:bodyPr>
            <a:normAutofit fontScale="85000" lnSpcReduction="20000"/>
          </a:bodyPr>
          <a:lstStyle/>
          <a:p>
            <a:pPr algn="just">
              <a:buClr>
                <a:schemeClr val="accent6"/>
              </a:buClr>
            </a:pPr>
            <a:r>
              <a:rPr lang="cs-CZ" dirty="0">
                <a:solidFill>
                  <a:schemeClr val="accent6"/>
                </a:solidFill>
              </a:rPr>
              <a:t>Škola pořádá pro rodiče pravidelné akce: </a:t>
            </a:r>
          </a:p>
          <a:p>
            <a:pPr lvl="1" algn="just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6"/>
                </a:solidFill>
              </a:rPr>
              <a:t>Jarmark, Benefiční koncert v kostele sv. Vojtěcha v Libni, Výstavu dětských prací „Svět očima dětí“, divadelní představení v KD Ládví „Setkání pro radost“ a další.</a:t>
            </a:r>
          </a:p>
          <a:p>
            <a:pPr algn="just">
              <a:buClr>
                <a:schemeClr val="accent6"/>
              </a:buClr>
            </a:pPr>
            <a:r>
              <a:rPr lang="cs-CZ" dirty="0">
                <a:solidFill>
                  <a:schemeClr val="accent6"/>
                </a:solidFill>
              </a:rPr>
              <a:t>Dále se II. stupeň zúčastňuje pravidelně projektu Příběhy našich sousedů. </a:t>
            </a:r>
          </a:p>
          <a:p>
            <a:pPr algn="just">
              <a:buClr>
                <a:schemeClr val="accent6"/>
              </a:buClr>
            </a:pPr>
            <a:r>
              <a:rPr lang="cs-CZ" dirty="0">
                <a:solidFill>
                  <a:schemeClr val="accent6"/>
                </a:solidFill>
              </a:rPr>
              <a:t>Každoročně se vyjíždí na Školu v přírodě. Na II. stupni se pořádá i lyžařský výcvik a zúčastňují se závodu </a:t>
            </a:r>
            <a:r>
              <a:rPr lang="cs-CZ" dirty="0" err="1">
                <a:solidFill>
                  <a:schemeClr val="accent6"/>
                </a:solidFill>
              </a:rPr>
              <a:t>Rocki</a:t>
            </a:r>
            <a:r>
              <a:rPr lang="cs-CZ" dirty="0">
                <a:solidFill>
                  <a:schemeClr val="accent6"/>
                </a:solidFill>
              </a:rPr>
              <a:t> </a:t>
            </a:r>
            <a:r>
              <a:rPr lang="cs-CZ" dirty="0" err="1">
                <a:solidFill>
                  <a:schemeClr val="accent6"/>
                </a:solidFill>
              </a:rPr>
              <a:t>race</a:t>
            </a:r>
            <a:r>
              <a:rPr lang="cs-CZ" dirty="0">
                <a:solidFill>
                  <a:schemeClr val="accent6"/>
                </a:solidFill>
              </a:rPr>
              <a:t>.</a:t>
            </a:r>
          </a:p>
          <a:p>
            <a:pPr algn="just">
              <a:buClr>
                <a:schemeClr val="accent6"/>
              </a:buClr>
            </a:pPr>
            <a:r>
              <a:rPr lang="cs-CZ" dirty="0">
                <a:solidFill>
                  <a:schemeClr val="accent6"/>
                </a:solidFill>
              </a:rPr>
              <a:t>Každý měsíc se každá třída zúčastňuje kulturní akce pořádané ve škole i mimo ni. Preventivní programy pro děti jsou samozřejmostí (první pomoc, bezpečnost, atd.)</a:t>
            </a:r>
          </a:p>
          <a:p>
            <a:pPr algn="just">
              <a:buClr>
                <a:schemeClr val="accent6"/>
              </a:buClr>
            </a:pPr>
            <a:r>
              <a:rPr lang="cs-CZ" dirty="0">
                <a:solidFill>
                  <a:schemeClr val="accent6"/>
                </a:solidFill>
              </a:rPr>
              <a:t>Při škole funguje Spolek přátel Základní školy. </a:t>
            </a:r>
            <a:r>
              <a:rPr lang="cs-CZ" b="0" i="0" dirty="0">
                <a:solidFill>
                  <a:schemeClr val="accent6"/>
                </a:solidFill>
                <a:effectLst/>
              </a:rPr>
              <a:t>Posláním Spolku je podporovat činnost školy při plnění jejího poslání, při komunikaci se státní správou, samosprávou a zákonnými zástupci žáků školy, přípravou a organizování školních akcí, získávání a poskytování finanční podpory škole a jejím žákům. </a:t>
            </a:r>
            <a:r>
              <a:rPr lang="cs-CZ" dirty="0">
                <a:solidFill>
                  <a:schemeClr val="accent6"/>
                </a:solidFill>
              </a:rPr>
              <a:t>Spolek spolupracuje se školou i na přípravě akcí pro rodiče a také s výstavou Galerie na plotě, kterou můžete vídat při procházení ul. Palmovka.</a:t>
            </a:r>
          </a:p>
          <a:p>
            <a:pPr algn="just">
              <a:buClr>
                <a:schemeClr val="accent6"/>
              </a:buClr>
            </a:pPr>
            <a:endParaRPr lang="cs-CZ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9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FB9BF19A-2F02-4337-9A2D-336E77A97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14" t="22929" r="21772" b="18711"/>
          <a:stretch/>
        </p:blipFill>
        <p:spPr>
          <a:xfrm>
            <a:off x="1958072" y="2419890"/>
            <a:ext cx="1413411" cy="187320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E78B9BB-C2ED-9C07-E23B-5FDC610F7A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23" t="15016" b="23172"/>
          <a:stretch/>
        </p:blipFill>
        <p:spPr>
          <a:xfrm>
            <a:off x="1" y="5163077"/>
            <a:ext cx="9190756" cy="146501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32DF8DC-ED34-41BA-A422-0F2888B0BF2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158308" y="156155"/>
            <a:ext cx="3418562" cy="2563922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C4620B0B-BCC1-4BED-BF4D-17691AE32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31" y="142670"/>
            <a:ext cx="3886199" cy="2133598"/>
          </a:xfrm>
        </p:spPr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</a:rPr>
              <a:t>Foto</a:t>
            </a:r>
          </a:p>
        </p:txBody>
      </p:sp>
      <p:pic>
        <p:nvPicPr>
          <p:cNvPr id="8" name="Obrázek 7" descr="Obsah obrázku text, počítač, kancelář&#10;&#10;Popis byl vytvořen automaticky">
            <a:extLst>
              <a:ext uri="{FF2B5EF4-FFF2-40B4-BE49-F238E27FC236}">
                <a16:creationId xmlns:a16="http://schemas.microsoft.com/office/drawing/2014/main" id="{2130FF47-C732-4A26-9371-F47B9698BE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9916" y="4276424"/>
            <a:ext cx="3480343" cy="231388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67E9504-9EDD-4E44-8544-8DFF0A81E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326" y="2395295"/>
            <a:ext cx="3881321" cy="258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 descr="Obsah obrázku text, zeď, interiér, patro&#10;&#10;Popis byl vytvořen automaticky">
            <a:extLst>
              <a:ext uri="{FF2B5EF4-FFF2-40B4-BE49-F238E27FC236}">
                <a16:creationId xmlns:a16="http://schemas.microsoft.com/office/drawing/2014/main" id="{FD8E35D8-6323-439E-AEAB-57814212D0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4501" y="209589"/>
            <a:ext cx="3239882" cy="2078818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32EAE03-F3DB-4E5C-8BD4-435090BB7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3070076" y="2497530"/>
            <a:ext cx="3118063" cy="23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 descr="Obsah obrázku patro, sport, sportovní hra, raketbal&#10;&#10;Popis byl vytvořen automaticky">
            <a:extLst>
              <a:ext uri="{FF2B5EF4-FFF2-40B4-BE49-F238E27FC236}">
                <a16:creationId xmlns:a16="http://schemas.microsoft.com/office/drawing/2014/main" id="{7F5573CF-5B81-452A-BC1C-E7342217DC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6992" y="234026"/>
            <a:ext cx="2915816" cy="218686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CA9762B-CF46-40F3-A4B6-CEEF158CCD7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20138" b="16916"/>
          <a:stretch/>
        </p:blipFill>
        <p:spPr>
          <a:xfrm>
            <a:off x="9474588" y="4598424"/>
            <a:ext cx="2308456" cy="181118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407F6F1-E311-4D93-9FB7-1DABF83992C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5317" t="15366" r="16967" b="15075"/>
          <a:stretch/>
        </p:blipFill>
        <p:spPr>
          <a:xfrm>
            <a:off x="6141023" y="2060848"/>
            <a:ext cx="1806878" cy="2474738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2216005-91D1-42E4-B919-7672A9053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/>
        </p:blipFill>
        <p:spPr bwMode="auto">
          <a:xfrm rot="5400000">
            <a:off x="-264295" y="1236300"/>
            <a:ext cx="2773247" cy="207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B6FD30F-5A21-44FF-A600-5197EC1AE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/>
        </p:blipFill>
        <p:spPr bwMode="auto">
          <a:xfrm>
            <a:off x="5950633" y="4435175"/>
            <a:ext cx="3528155" cy="23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interiér, dítě, zeď, osoba&#10;&#10;Popis byl vytvořen automaticky">
            <a:extLst>
              <a:ext uri="{FF2B5EF4-FFF2-40B4-BE49-F238E27FC236}">
                <a16:creationId xmlns:a16="http://schemas.microsoft.com/office/drawing/2014/main" id="{5BB8F492-DB98-8ECE-3853-AFFAAFA5A7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385" y="3142422"/>
            <a:ext cx="2028607" cy="2168365"/>
          </a:xfrm>
          <a:prstGeom prst="rect">
            <a:avLst/>
          </a:prstGeom>
        </p:spPr>
      </p:pic>
      <p:pic>
        <p:nvPicPr>
          <p:cNvPr id="17" name="Obrázek 16" descr="Obsah obrázku text, dort, zdobené&#10;&#10;Popis byl vytvořen automaticky">
            <a:extLst>
              <a:ext uri="{FF2B5EF4-FFF2-40B4-BE49-F238E27FC236}">
                <a16:creationId xmlns:a16="http://schemas.microsoft.com/office/drawing/2014/main" id="{49EB1F1B-C523-87FD-AF15-8B15FE1B62B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68706" y="1916832"/>
            <a:ext cx="1153815" cy="164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7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DFF3CD0-18B1-4AC1-9A8F-E572BEBFF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749" y="3429000"/>
            <a:ext cx="3773760" cy="2517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7BCA67DC-FCEE-4696-89EE-22EB58744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964" y="188640"/>
            <a:ext cx="5562600" cy="1143000"/>
          </a:xfrm>
        </p:spPr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</a:rPr>
              <a:t>Otázky?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64B1B4B6-934E-46A3-97A1-3E1B01E2D6A2}"/>
              </a:ext>
            </a:extLst>
          </p:cNvPr>
          <p:cNvSpPr txBox="1">
            <a:spLocks/>
          </p:cNvSpPr>
          <p:nvPr/>
        </p:nvSpPr>
        <p:spPr>
          <a:xfrm>
            <a:off x="2277988" y="908720"/>
            <a:ext cx="9612197" cy="4470400"/>
          </a:xfrm>
          <a:prstGeom prst="rect">
            <a:avLst/>
          </a:prstGeom>
        </p:spPr>
        <p:txBody>
          <a:bodyPr vert="horz" lIns="121899" tIns="60949" rIns="121899" bIns="60949" rtlCol="0" anchor="t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cs-CZ" dirty="0">
                <a:ea typeface="+mn-lt"/>
                <a:cs typeface="+mn-lt"/>
              </a:rPr>
              <a:t>Zajímá Vás více informací např. o školním vzdělávacím plánu? Navštivte </a:t>
            </a:r>
            <a:r>
              <a:rPr lang="cs-CZ" dirty="0"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www.zspalmovka.cz</a:t>
            </a:r>
            <a:r>
              <a:rPr lang="cs-CZ" dirty="0">
                <a:ea typeface="+mn-lt"/>
                <a:cs typeface="+mn-lt"/>
              </a:rPr>
              <a:t> sekci Dokumenty.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cs-CZ" dirty="0">
                <a:ea typeface="+mn-lt"/>
                <a:cs typeface="+mn-lt"/>
              </a:rPr>
              <a:t>Snažili jsme se Vám přiblížit i touto formou naši školu, doufám, že se nám to povedlo.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cs-CZ" dirty="0">
                <a:ea typeface="+mn-lt"/>
                <a:cs typeface="+mn-lt"/>
              </a:rPr>
              <a:t>Budete – </a:t>
            </a:r>
            <a:r>
              <a:rPr lang="cs-CZ" dirty="0" err="1">
                <a:ea typeface="+mn-lt"/>
                <a:cs typeface="+mn-lt"/>
              </a:rPr>
              <a:t>li</a:t>
            </a:r>
            <a:r>
              <a:rPr lang="cs-CZ" dirty="0">
                <a:ea typeface="+mn-lt"/>
                <a:cs typeface="+mn-lt"/>
              </a:rPr>
              <a:t> mít ještě nějaké další dotazy, kontaktujte mne. </a:t>
            </a:r>
          </a:p>
          <a:p>
            <a:pPr marL="304165" indent="-304165">
              <a:buClr>
                <a:schemeClr val="tx1"/>
              </a:buClr>
            </a:pPr>
            <a:endParaRPr lang="cs-CZ" dirty="0">
              <a:ea typeface="+mn-lt"/>
              <a:cs typeface="+mn-lt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cs-CZ" dirty="0">
                <a:ea typeface="+mn-lt"/>
                <a:cs typeface="+mn-lt"/>
              </a:rPr>
              <a:t>Mgr. Ivana Vanišová, ředitelka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cs-CZ" sz="2000" dirty="0">
                <a:ea typeface="+mn-lt"/>
                <a:cs typeface="+mn-lt"/>
              </a:rPr>
              <a:t>e-mail: vanisova@zspalmovka.cz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1547CD-691A-4985-A168-FE29272D327B}"/>
              </a:ext>
            </a:extLst>
          </p:cNvPr>
          <p:cNvSpPr txBox="1"/>
          <p:nvPr/>
        </p:nvSpPr>
        <p:spPr>
          <a:xfrm>
            <a:off x="2659631" y="5229200"/>
            <a:ext cx="60926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4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cs-CZ" sz="24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ZSPalmovka</a:t>
            </a: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			@zs_palmovka</a:t>
            </a:r>
            <a:endParaRPr lang="cs-CZ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obrázek 2" descr="Facebook Icon Logo #424654 - Free Icons Library">
            <a:extLst>
              <a:ext uri="{FF2B5EF4-FFF2-40B4-BE49-F238E27FC236}">
                <a16:creationId xmlns:a16="http://schemas.microsoft.com/office/drawing/2014/main" id="{0BE40BBA-303E-4AC6-B6AF-C17558323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072" y="5395391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obrázek 4">
            <a:extLst>
              <a:ext uri="{FF2B5EF4-FFF2-40B4-BE49-F238E27FC236}">
                <a16:creationId xmlns:a16="http://schemas.microsoft.com/office/drawing/2014/main" id="{48B6E38A-101B-4877-920E-FC492EA94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16" y="5296966"/>
            <a:ext cx="6032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33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1804" y="436814"/>
            <a:ext cx="5562600" cy="1143000"/>
          </a:xfrm>
        </p:spPr>
        <p:txBody>
          <a:bodyPr rtlCol="0" anchor="t">
            <a:noAutofit/>
          </a:bodyPr>
          <a:lstStyle/>
          <a:p>
            <a:pPr rtl="0">
              <a:lnSpc>
                <a:spcPct val="100000"/>
              </a:lnSpc>
            </a:pPr>
            <a:r>
              <a:rPr lang="cs-CZ" sz="4000" b="1" dirty="0">
                <a:solidFill>
                  <a:schemeClr val="tx2">
                    <a:lumMod val="75000"/>
                  </a:schemeClr>
                </a:solidFill>
              </a:rPr>
              <a:t>Vážení rodiče,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1804" y="1052736"/>
            <a:ext cx="7776864" cy="5040560"/>
          </a:xfrm>
        </p:spPr>
        <p:txBody>
          <a:bodyPr vert="horz" lIns="121899" tIns="60949" rIns="121899" bIns="60949" rtlCol="0" anchor="t">
            <a:normAutofit fontScale="25000" lnSpcReduction="20000"/>
          </a:bodyPr>
          <a:lstStyle/>
          <a:p>
            <a:pPr marL="0" indent="0" algn="just" rtl="0">
              <a:buNone/>
            </a:pPr>
            <a:r>
              <a:rPr lang="cs-CZ" sz="64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vítám Vás v prezentaci Základní školy, Palmovka 8, Praha 8, která se nachází </a:t>
            </a:r>
            <a:br>
              <a:rPr lang="cs-CZ" sz="64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</a:br>
            <a:r>
              <a:rPr lang="cs-CZ" sz="64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3 minuty od stanice metra Palmovka. </a:t>
            </a:r>
          </a:p>
          <a:p>
            <a:pPr marL="0" indent="0" algn="just" rtl="0">
              <a:buNone/>
            </a:pPr>
            <a:r>
              <a:rPr lang="cs-CZ" sz="64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Cílem je seznámit Vás s prostředím školy, výukou a odpovědět Vám na otázky, které Vás zajímají při výběru školy.</a:t>
            </a:r>
          </a:p>
          <a:p>
            <a:pPr marL="0" indent="0" algn="just" rtl="0">
              <a:buNone/>
            </a:pPr>
            <a:r>
              <a:rPr lang="cs-CZ" sz="6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Škola byla postavena před 129 lety. Je rozdělena na dvě budovy, které jsou spojeny tělocvičnou. </a:t>
            </a:r>
          </a:p>
          <a:p>
            <a:pPr marL="426720" lvl="1" indent="0" algn="just" rtl="0">
              <a:buNone/>
            </a:pPr>
            <a:r>
              <a:rPr lang="cs-CZ" sz="6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 budově z ul. Palmovka je recepce, jídelna, učebna dílny, družina a vchod do šatny pro I. stupeň a třídy I. stupně</a:t>
            </a:r>
          </a:p>
          <a:p>
            <a:pPr marL="426720" lvl="1" indent="0" algn="just" rtl="0">
              <a:buNone/>
            </a:pPr>
            <a:r>
              <a:rPr lang="cs-CZ" sz="6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 budově z ul. Heydukových jsou šatny pro II. stupeň, třídy II. stupně, odborné učebny (jazykové, výtvarná, fyzika, chemická laboratoř, přírodopis, cvičná kuchyně, dvě počítačové učebny) a žákovská knihovna. Pro II. stupeň je k dispozici Klub, kde mohou děti trávit odpoledne hraním deskových her apod.</a:t>
            </a:r>
          </a:p>
          <a:p>
            <a:pPr marL="426720" lvl="1" indent="0" algn="just" rtl="0">
              <a:buNone/>
            </a:pPr>
            <a:r>
              <a:rPr lang="cs-CZ" sz="6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Škola má dva dvory. V jednom se nachází prostor pro sportovní aktivity (pink-ponk, panák apod.) využívaný nejen družinou, ale i dětmi o velkých přestávkách, a na druhém dvoře je venkovní učebna.</a:t>
            </a:r>
          </a:p>
          <a:p>
            <a:pPr marL="426720" lvl="1" indent="0" algn="just" rtl="0">
              <a:buNone/>
            </a:pPr>
            <a:r>
              <a:rPr lang="cs-CZ" sz="6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Škola má dvě tělocvičny. Bohužel není k dispozici venkovní cvičiště </a:t>
            </a:r>
            <a:br>
              <a:rPr lang="cs-CZ" sz="6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cs-CZ" sz="6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 rámci TV se využívá areál ZŠ na Invalidovně, parky v okolí školy nebo bruslení na u </a:t>
            </a:r>
            <a:r>
              <a:rPr lang="cs-CZ" sz="6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Löwitova</a:t>
            </a:r>
            <a:r>
              <a:rPr lang="cs-CZ" sz="6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mlýna).</a:t>
            </a:r>
          </a:p>
          <a:p>
            <a:pPr marL="75" indent="0" algn="just">
              <a:buNone/>
            </a:pPr>
            <a:r>
              <a:rPr lang="cs-CZ" sz="64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Upozorňujeme Vás, že škola není bezbariérová.</a:t>
            </a:r>
          </a:p>
          <a:p>
            <a:pPr marL="426720" lvl="1" indent="0" algn="just" rtl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289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18F632B8-2039-4BC6-AFE8-7019B5D8DA81}"/>
              </a:ext>
            </a:extLst>
          </p:cNvPr>
          <p:cNvSpPr txBox="1">
            <a:spLocks/>
          </p:cNvSpPr>
          <p:nvPr/>
        </p:nvSpPr>
        <p:spPr>
          <a:xfrm>
            <a:off x="447963" y="1628800"/>
            <a:ext cx="7461919" cy="3960440"/>
          </a:xfrm>
          <a:prstGeom prst="rect">
            <a:avLst/>
          </a:prstGeom>
        </p:spPr>
        <p:txBody>
          <a:bodyPr vert="horz" lIns="121899" tIns="60949" rIns="121899" bIns="60949" rtlCol="0" anchor="t">
            <a:normAutofit lnSpcReduction="10000"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Třídy jsou vybaveny interaktivní tabulí s projektory, ve většině tříd je prostor i na výuku mimo lavici. Učitelé tento způsob výuky pravidelně používají.</a:t>
            </a:r>
          </a:p>
          <a:p>
            <a:pPr marL="0" indent="0" algn="just">
              <a:buFont typeface="Arial" pitchFamily="34" charset="0"/>
              <a:buNone/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Přístup pedagogů je individuální a vede k rozvoji dětí s ohledem na jejich potřeby. </a:t>
            </a:r>
          </a:p>
          <a:p>
            <a:pPr marL="0" indent="0" algn="just">
              <a:buFont typeface="Arial" pitchFamily="34" charset="0"/>
              <a:buNone/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Škola je rodinného typu, všichni se tak znají, a to také vede k přátelskému prostředí. </a:t>
            </a:r>
          </a:p>
          <a:p>
            <a:pPr marL="0" indent="0" algn="just">
              <a:buFont typeface="Arial" pitchFamily="34" charset="0"/>
              <a:buNone/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Děti z I. a z II. stupně spolupracují na různých projektech.</a:t>
            </a:r>
          </a:p>
          <a:p>
            <a:pPr marL="0" indent="0" algn="just">
              <a:buFont typeface="Arial" pitchFamily="34" charset="0"/>
              <a:buNone/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Možnost omezení používání mobilních telefonů o přestávkách vede děti ke společným aktivitám a zábavám. 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D3A42B06-C962-4461-9184-414C567A1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64" y="558800"/>
            <a:ext cx="9284873" cy="1143000"/>
          </a:xfrm>
        </p:spPr>
        <p:txBody>
          <a:bodyPr>
            <a:noAutofit/>
          </a:bodyPr>
          <a:lstStyle/>
          <a:p>
            <a:r>
              <a:rPr lang="cs-CZ" sz="3200" dirty="0">
                <a:solidFill>
                  <a:schemeClr val="tx2">
                    <a:lumMod val="75000"/>
                  </a:schemeClr>
                </a:solidFill>
              </a:rPr>
              <a:t>Naše motto: „Škola = hra, radost, poznání“.</a:t>
            </a:r>
            <a:br>
              <a:rPr lang="cs-CZ" sz="3200" dirty="0">
                <a:solidFill>
                  <a:schemeClr val="tx2">
                    <a:lumMod val="75000"/>
                  </a:schemeClr>
                </a:solidFill>
              </a:rPr>
            </a:br>
            <a:endParaRPr lang="cs-CZ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CC8C0AD-5627-4926-9082-61CF17435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6"/>
          <a:stretch/>
        </p:blipFill>
        <p:spPr bwMode="auto">
          <a:xfrm>
            <a:off x="9690653" y="477664"/>
            <a:ext cx="2006468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 descr="Obsah obrázku osoba&#10;&#10;Popis byl vytvořen automaticky">
            <a:extLst>
              <a:ext uri="{FF2B5EF4-FFF2-40B4-BE49-F238E27FC236}">
                <a16:creationId xmlns:a16="http://schemas.microsoft.com/office/drawing/2014/main" id="{9B2B478C-4FFE-437E-97A3-CCA243062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9144" y="1916832"/>
            <a:ext cx="1547664" cy="1160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7F9451B-D1FF-4D18-8AAB-E47C70253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144" y="3300924"/>
            <a:ext cx="1708419" cy="1352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strom, tráva, exteriér, osoba&#10;&#10;Popis byl vytvořen automaticky">
            <a:extLst>
              <a:ext uri="{FF2B5EF4-FFF2-40B4-BE49-F238E27FC236}">
                <a16:creationId xmlns:a16="http://schemas.microsoft.com/office/drawing/2014/main" id="{A2CD94D1-A922-4224-9C30-19A6BA3BD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3605" y="5085184"/>
            <a:ext cx="2006468" cy="1504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1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CCF25D8-462F-8B4A-8D99-662B5C3FFD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3670" y="696144"/>
            <a:ext cx="6984776" cy="5497957"/>
          </a:xfrm>
        </p:spPr>
        <p:txBody>
          <a:bodyPr vert="horz" lIns="121899" tIns="60949" rIns="121899" bIns="60949" rtlCol="0" anchor="t">
            <a:normAutofit fontScale="92500" lnSpcReduction="10000"/>
          </a:bodyPr>
          <a:lstStyle/>
          <a:p>
            <a:pPr algn="just">
              <a:buClrTx/>
            </a:pPr>
            <a:r>
              <a:rPr lang="cs-CZ" b="1" i="0" dirty="0">
                <a:solidFill>
                  <a:schemeClr val="tx2">
                    <a:lumMod val="75000"/>
                  </a:schemeClr>
                </a:solidFill>
                <a:effectLst/>
              </a:rPr>
              <a:t>Od 1. ročníku začíná výuka cizích jazyků (Anglického jazyka). </a:t>
            </a:r>
          </a:p>
          <a:p>
            <a:pPr algn="just">
              <a:buClrTx/>
            </a:pPr>
            <a:r>
              <a:rPr lang="cs-CZ" b="1" i="0" dirty="0">
                <a:solidFill>
                  <a:schemeClr val="tx2">
                    <a:lumMod val="75000"/>
                  </a:schemeClr>
                </a:solidFill>
                <a:effectLst/>
              </a:rPr>
              <a:t>Od 7. ročníku začíná výuka druhého cizího jazyka (Německého jazyka) a pro děti s SPU (</a:t>
            </a:r>
            <a:r>
              <a:rPr lang="cs-CZ" b="1" dirty="0">
                <a:solidFill>
                  <a:schemeClr val="tx2">
                    <a:lumMod val="75000"/>
                  </a:schemeClr>
                </a:solidFill>
              </a:rPr>
              <a:t>specifickou poruchou učení) </a:t>
            </a:r>
            <a:r>
              <a:rPr lang="cs-CZ" b="1" i="0" dirty="0">
                <a:solidFill>
                  <a:schemeClr val="tx2">
                    <a:lumMod val="75000"/>
                  </a:schemeClr>
                </a:solidFill>
                <a:effectLst/>
              </a:rPr>
              <a:t>konverzace v anglickém jazyce.</a:t>
            </a:r>
          </a:p>
          <a:p>
            <a:pPr algn="just">
              <a:buClrTx/>
            </a:pPr>
            <a:r>
              <a:rPr lang="cs-CZ" b="1" i="0" dirty="0">
                <a:solidFill>
                  <a:schemeClr val="tx2">
                    <a:lumMod val="75000"/>
                  </a:schemeClr>
                </a:solidFill>
                <a:effectLst/>
              </a:rPr>
              <a:t>V souvislosti se zaměřením školy na informační a komunikační technologie je u nás podporována výuka na počítačích a rozšiřována i do ostatních oborů. Výuka práce s počítači probíhá také formou volitelných předmětů a kroužků. </a:t>
            </a:r>
          </a:p>
          <a:p>
            <a:pPr algn="just">
              <a:buClrTx/>
            </a:pPr>
            <a:r>
              <a:rPr lang="cs-CZ" b="1" i="0" dirty="0">
                <a:solidFill>
                  <a:schemeClr val="tx2">
                    <a:lumMod val="75000"/>
                  </a:schemeClr>
                </a:solidFill>
                <a:effectLst/>
              </a:rPr>
              <a:t>Ve ŠVP (školním vzdělávacím plánu) je předmět Informační a komunikační technologie zařazen povinně od </a:t>
            </a:r>
            <a:r>
              <a:rPr lang="cs-CZ" b="1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cs-CZ" b="1" i="0" dirty="0">
                <a:solidFill>
                  <a:schemeClr val="tx2">
                    <a:lumMod val="75000"/>
                  </a:schemeClr>
                </a:solidFill>
                <a:effectLst/>
              </a:rPr>
              <a:t>. ročníku, žáci 7. ročníku mohou navštěvovat volitelný předmět Základy počítačové grafiky nebo Psaní všemi deseti. 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620B0B-BCC1-4BED-BF4D-17691AE32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Co nabízíme?</a:t>
            </a:r>
          </a:p>
        </p:txBody>
      </p:sp>
      <p:pic>
        <p:nvPicPr>
          <p:cNvPr id="5" name="Grafika 4" descr="kresba poháru na stohu knih">
            <a:extLst>
              <a:ext uri="{FF2B5EF4-FFF2-40B4-BE49-F238E27FC236}">
                <a16:creationId xmlns:a16="http://schemas.microsoft.com/office/drawing/2014/main" id="{382A4C56-4887-E643-AA59-89B7118B8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2044" y="3861048"/>
            <a:ext cx="1531180" cy="204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>
            <a:extLst>
              <a:ext uri="{FF2B5EF4-FFF2-40B4-BE49-F238E27FC236}">
                <a16:creationId xmlns:a16="http://schemas.microsoft.com/office/drawing/2014/main" id="{D8E1B2A2-AB8D-A749-83BF-90273FBD41B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rtlCol="0" anchor="t">
            <a:noAutofit/>
          </a:bodyPr>
          <a:lstStyle/>
          <a:p>
            <a:pPr rtl="0">
              <a:lnSpc>
                <a:spcPct val="100000"/>
              </a:lnSpc>
            </a:pPr>
            <a:r>
              <a:rPr lang="cs-CZ" sz="4000" b="1" dirty="0">
                <a:solidFill>
                  <a:schemeClr val="accent6"/>
                </a:solidFill>
              </a:rPr>
              <a:t>Bezpečnost školy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1812" y="1974461"/>
            <a:ext cx="5562600" cy="4470400"/>
          </a:xfrm>
        </p:spPr>
        <p:txBody>
          <a:bodyPr vert="horz" lIns="121899" tIns="60949" rIns="121899" bIns="60949" rtlCol="0" anchor="t">
            <a:normAutofit/>
          </a:bodyPr>
          <a:lstStyle/>
          <a:p>
            <a:pPr marL="0" indent="0" algn="just" rtl="0">
              <a:buClr>
                <a:schemeClr val="accent6"/>
              </a:buClr>
              <a:buNone/>
            </a:pPr>
            <a:r>
              <a:rPr lang="cs-CZ" sz="2000" dirty="0">
                <a:solidFill>
                  <a:schemeClr val="accent6"/>
                </a:solidFill>
              </a:rPr>
              <a:t>Bezpečnost dětí a personálu školy je zajištěna několika způsoby:</a:t>
            </a:r>
          </a:p>
          <a:p>
            <a:pPr algn="just" rtl="0">
              <a:buClr>
                <a:schemeClr val="accent6"/>
              </a:buClr>
            </a:pPr>
            <a:r>
              <a:rPr lang="cs-CZ" sz="2000" dirty="0">
                <a:solidFill>
                  <a:schemeClr val="accent6"/>
                </a:solidFill>
              </a:rPr>
              <a:t>Recepce školy s nepřetržitým provozem hl. vchod z ul. Palmovka.</a:t>
            </a:r>
          </a:p>
          <a:p>
            <a:pPr algn="just">
              <a:buClr>
                <a:schemeClr val="accent6"/>
              </a:buClr>
            </a:pPr>
            <a:r>
              <a:rPr lang="cs-CZ" dirty="0">
                <a:solidFill>
                  <a:schemeClr val="accent6"/>
                </a:solidFill>
              </a:rPr>
              <a:t>Žáci vchází do školy přes šatny, kde je přítomen pedagogický dohled. Žáci I. stupně z ul. Palmovka, žáci II. stupně z ul. Heydukových.</a:t>
            </a:r>
          </a:p>
          <a:p>
            <a:pPr algn="just">
              <a:buClr>
                <a:schemeClr val="accent6"/>
              </a:buClr>
            </a:pPr>
            <a:r>
              <a:rPr lang="cs-CZ" dirty="0">
                <a:solidFill>
                  <a:schemeClr val="accent6"/>
                </a:solidFill>
              </a:rPr>
              <a:t>Vyzvedávání dětí je možné pouze pro pověřené osoby nebo s písemným svolením rodiče o samostatném odchodu po vyučování.</a:t>
            </a:r>
          </a:p>
          <a:p>
            <a:pPr marL="304165" indent="-304165" algn="just"/>
            <a:endParaRPr lang="cs-CZ" dirty="0">
              <a:solidFill>
                <a:schemeClr val="accent1"/>
              </a:solidFill>
            </a:endParaRPr>
          </a:p>
          <a:p>
            <a:pPr marL="0" indent="0" algn="just" rtl="0">
              <a:buClr>
                <a:schemeClr val="bg1"/>
              </a:buClr>
              <a:buNone/>
            </a:pPr>
            <a:endParaRPr lang="cs-CZ" sz="2000" dirty="0">
              <a:solidFill>
                <a:schemeClr val="accent1"/>
              </a:solidFill>
            </a:endParaRPr>
          </a:p>
          <a:p>
            <a:pPr marL="0" indent="0" algn="just" rtl="0">
              <a:buClr>
                <a:schemeClr val="bg1"/>
              </a:buClr>
              <a:buNone/>
            </a:pPr>
            <a:endParaRPr lang="cs-CZ" sz="2000" dirty="0">
              <a:solidFill>
                <a:schemeClr val="accent1"/>
              </a:solidFill>
            </a:endParaRPr>
          </a:p>
          <a:p>
            <a:pPr marL="0" indent="0" algn="just" rtl="0">
              <a:buClr>
                <a:schemeClr val="bg1"/>
              </a:buClr>
              <a:buNone/>
            </a:pPr>
            <a:endParaRPr lang="cs-CZ" sz="2000" dirty="0">
              <a:solidFill>
                <a:schemeClr val="accent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403E65-805A-4002-82CE-BE70B6CF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369" y="1419564"/>
            <a:ext cx="2686363" cy="179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A5C72E8-C1D8-46FB-9ACE-388A22D25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0"/>
          <a:stretch/>
        </p:blipFill>
        <p:spPr bwMode="auto">
          <a:xfrm>
            <a:off x="6274852" y="3489452"/>
            <a:ext cx="2306512" cy="1883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26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CCF25D8-462F-8B4A-8D99-662B5C3FFD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06380" y="548680"/>
            <a:ext cx="5410200" cy="5535441"/>
          </a:xfrm>
        </p:spPr>
        <p:txBody>
          <a:bodyPr rtlCol="0">
            <a:normAutofit fontScale="92500" lnSpcReduction="20000"/>
          </a:bodyPr>
          <a:lstStyle/>
          <a:p>
            <a:pPr algn="just" rtl="0">
              <a:buClrTx/>
            </a:pPr>
            <a:r>
              <a:rPr lang="cs-CZ" dirty="0">
                <a:solidFill>
                  <a:schemeClr val="tx1"/>
                </a:solidFill>
              </a:rPr>
              <a:t>Naše škola nepoužívá slovní hodnocení, ale je možné na žádost rodičů.</a:t>
            </a:r>
          </a:p>
          <a:p>
            <a:pPr algn="just" rtl="0">
              <a:buClrTx/>
            </a:pPr>
            <a:r>
              <a:rPr lang="cs-CZ" dirty="0">
                <a:solidFill>
                  <a:schemeClr val="tx1"/>
                </a:solidFill>
              </a:rPr>
              <a:t>S rodiči komunikujeme a žáky hodnotíme prostřednictvím elektronické žákovské knížky (program Bakalář). Svůj přístup mají jak rodiče, tak děti. </a:t>
            </a:r>
          </a:p>
          <a:p>
            <a:pPr algn="just">
              <a:buClrTx/>
            </a:pPr>
            <a:r>
              <a:rPr lang="cs-CZ" dirty="0">
                <a:solidFill>
                  <a:schemeClr val="tx1"/>
                </a:solidFill>
              </a:rPr>
              <a:t>Domácí příprava (úkoly) je nedílnou součástí výuky a navazuje na vzdělávání ve škole. Domácí příprava je jedním z komunikačních mostů mezi rodinou a školou a rodičem a učitelem.</a:t>
            </a:r>
            <a:endParaRPr lang="cs-CZ" sz="18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>
              <a:buClrTx/>
            </a:pPr>
            <a:r>
              <a:rPr lang="cs-CZ" dirty="0">
                <a:solidFill>
                  <a:schemeClr val="tx1"/>
                </a:solidFill>
              </a:rPr>
              <a:t>Třídní schůzky se konají několikrát do roka i formou Tripartit (rodič, žák a učitel).</a:t>
            </a:r>
          </a:p>
          <a:p>
            <a:pPr algn="just">
              <a:buClrTx/>
            </a:pPr>
            <a:r>
              <a:rPr lang="cs-CZ" dirty="0">
                <a:solidFill>
                  <a:schemeClr val="tx1"/>
                </a:solidFill>
              </a:rPr>
              <a:t>Ve škole je v provozu Školní bufet, který o velkých přestávkách nabízí zboží dle tzv. </a:t>
            </a:r>
            <a:r>
              <a:rPr lang="cs-CZ" dirty="0" err="1">
                <a:solidFill>
                  <a:schemeClr val="tx1"/>
                </a:solidFill>
              </a:rPr>
              <a:t>pamlskové</a:t>
            </a:r>
            <a:r>
              <a:rPr lang="cs-CZ" dirty="0">
                <a:solidFill>
                  <a:schemeClr val="tx1"/>
                </a:solidFill>
              </a:rPr>
              <a:t> vyhlášky.  Ve škole je i nápojový automat. </a:t>
            </a:r>
          </a:p>
          <a:p>
            <a:pPr algn="just">
              <a:buClrTx/>
            </a:pPr>
            <a:r>
              <a:rPr lang="cs-CZ" dirty="0">
                <a:solidFill>
                  <a:schemeClr val="tx1"/>
                </a:solidFill>
              </a:rPr>
              <a:t>V době distanční výuky používáme MS  </a:t>
            </a:r>
            <a:r>
              <a:rPr lang="cs-CZ" dirty="0" err="1">
                <a:solidFill>
                  <a:schemeClr val="tx1"/>
                </a:solidFill>
              </a:rPr>
              <a:t>Teams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299D361-319F-4BC4-81C4-F32BBF7A4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</a:rPr>
              <a:t>Informace o výuce a škole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D41233-8355-4CC9-9F25-4667BE35C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49796" y="3933056"/>
            <a:ext cx="2629417" cy="1972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7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F13039-F0D7-4255-8290-BDC6D98D1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6" y="260648"/>
            <a:ext cx="8763002" cy="990600"/>
          </a:xfrm>
        </p:spPr>
        <p:txBody>
          <a:bodyPr rtlCol="0">
            <a:noAutofit/>
          </a:bodyPr>
          <a:lstStyle/>
          <a:p>
            <a:pPr rtl="0"/>
            <a:r>
              <a:rPr lang="cs-CZ" b="1" dirty="0">
                <a:solidFill>
                  <a:schemeClr val="tx1"/>
                </a:solidFill>
              </a:rPr>
              <a:t>Školní družina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0"/>
          </p:nvPr>
        </p:nvSpPr>
        <p:spPr>
          <a:xfrm>
            <a:off x="2741611" y="908720"/>
            <a:ext cx="8763002" cy="4470400"/>
          </a:xfrm>
        </p:spPr>
        <p:txBody>
          <a:bodyPr rtlCol="0">
            <a:noAutofit/>
          </a:bodyPr>
          <a:lstStyle/>
          <a:p>
            <a:pPr algn="just" rtl="0">
              <a:buClrTx/>
            </a:pPr>
            <a:r>
              <a:rPr lang="cs-CZ" sz="1700" b="1" dirty="0"/>
              <a:t>nabízí příjemné prostředí vybavené stolními hrami a hračkami </a:t>
            </a:r>
          </a:p>
          <a:p>
            <a:pPr algn="just" rtl="0">
              <a:buClrTx/>
            </a:pPr>
            <a:r>
              <a:rPr lang="cs-CZ" sz="1700" b="1" dirty="0"/>
              <a:t>zajišťuje odpočinek i zábavu, v případě příznivého počasí se chodí ven na školní dvůr i hřiště v blízkém okolí (</a:t>
            </a:r>
            <a:r>
              <a:rPr lang="cs-CZ" sz="1700" b="1" dirty="0" err="1"/>
              <a:t>Balabenka</a:t>
            </a:r>
            <a:r>
              <a:rPr lang="cs-CZ" sz="1700" b="1" dirty="0"/>
              <a:t>, park u Libeňského zámku, hřiště MŠ Sokolovská)</a:t>
            </a:r>
          </a:p>
          <a:p>
            <a:pPr algn="just" rtl="0">
              <a:buClrTx/>
            </a:pPr>
            <a:r>
              <a:rPr lang="cs-CZ" sz="1700" b="1" dirty="0"/>
              <a:t>dělá s dětmi pravidelné akce – měsíční téma se soutěžemi, </a:t>
            </a:r>
            <a:r>
              <a:rPr lang="cs-CZ" sz="1700" b="1" dirty="0" err="1"/>
              <a:t>Haloween</a:t>
            </a:r>
            <a:r>
              <a:rPr lang="cs-CZ" sz="1700" b="1" dirty="0"/>
              <a:t>, vánoční vystoupení pro rodiče, karneval, rej čarodějnic, diskotéky, návštěvy divadel apod.</a:t>
            </a:r>
          </a:p>
          <a:p>
            <a:pPr algn="just" rtl="0">
              <a:buClrTx/>
            </a:pPr>
            <a:r>
              <a:rPr lang="cs-CZ" sz="1700" b="1" i="0" dirty="0">
                <a:effectLst/>
              </a:rPr>
              <a:t>je v provozu od 6:30 hod. do 17:00 hod. a je určena pr</a:t>
            </a:r>
            <a:r>
              <a:rPr lang="cs-CZ" sz="1700" b="1" dirty="0"/>
              <a:t>o žáky 1. – 5. tříd</a:t>
            </a:r>
          </a:p>
          <a:p>
            <a:pPr algn="just" rtl="0">
              <a:buClrTx/>
            </a:pPr>
            <a:r>
              <a:rPr lang="cs-CZ" sz="1700" b="1" i="0" dirty="0">
                <a:effectLst/>
              </a:rPr>
              <a:t>nabízí kroužky sportovní, hudební i výtvarné v rámci školní družiny nebo keramika, angličtina, kroužek hudebně - dramatický, hudební, případně další dle momentálních možností v rámci školního klubu. Nabízíme i zájmovou činnost organizovanou jinými institucemi</a:t>
            </a:r>
          </a:p>
          <a:p>
            <a:pPr algn="just" rtl="0">
              <a:buClrTx/>
            </a:pPr>
            <a:r>
              <a:rPr lang="cs-CZ" sz="1700" b="1" dirty="0"/>
              <a:t>m</a:t>
            </a:r>
            <a:r>
              <a:rPr lang="cs-CZ" sz="1700" b="1" i="0" dirty="0">
                <a:effectLst/>
              </a:rPr>
              <a:t>ožná je i příprava na vyučování s asistencí paní vychovatelky</a:t>
            </a:r>
          </a:p>
          <a:p>
            <a:pPr algn="just">
              <a:buClrTx/>
            </a:pPr>
            <a:r>
              <a:rPr lang="cs-CZ" sz="1700" b="1" i="0" dirty="0">
                <a:effectLst/>
              </a:rPr>
              <a:t>V</a:t>
            </a:r>
            <a:r>
              <a:rPr lang="cs-CZ" sz="1700" b="1" dirty="0"/>
              <a:t>yzvedávání dětí je možné kdykoliv vyjma 14:00 – 15:00 hod., kdy se chodí ven nebo probíhají kroužky či nácviky na vystoupení pro rodiče.</a:t>
            </a:r>
            <a:r>
              <a:rPr lang="cs-CZ" sz="1700" b="1" i="0" dirty="0">
                <a:effectLst/>
              </a:rPr>
              <a:t> </a:t>
            </a:r>
          </a:p>
          <a:p>
            <a:pPr algn="just" rtl="0">
              <a:buClrTx/>
            </a:pP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191766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4003271-B7B6-40B9-B32A-F24DDAFF2A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69896" y="2758008"/>
            <a:ext cx="6562328" cy="4343400"/>
          </a:xfrm>
        </p:spPr>
        <p:txBody>
          <a:bodyPr rtlCol="0">
            <a:normAutofit/>
          </a:bodyPr>
          <a:lstStyle/>
          <a:p>
            <a:pPr rtl="0">
              <a:buClrTx/>
            </a:pPr>
            <a:r>
              <a:rPr lang="cs-CZ" b="1" i="0" dirty="0">
                <a:solidFill>
                  <a:schemeClr val="tx1"/>
                </a:solidFill>
                <a:effectLst/>
              </a:rPr>
              <a:t>Děti si mohou vybrat ze dvou hlavních jídel, podle vlastní chuti a preference. </a:t>
            </a:r>
          </a:p>
          <a:p>
            <a:pPr rtl="0">
              <a:buClrTx/>
            </a:pPr>
            <a:r>
              <a:rPr lang="cs-CZ" b="1" dirty="0">
                <a:solidFill>
                  <a:schemeClr val="tx1"/>
                </a:solidFill>
              </a:rPr>
              <a:t>V nabídce je polévka, hlavní jídlo, doplněk (ovoce, kompot, přesnídávka apod.), nápoj.</a:t>
            </a:r>
            <a:endParaRPr lang="cs-CZ" b="1" i="0" dirty="0">
              <a:solidFill>
                <a:schemeClr val="tx1"/>
              </a:solidFill>
              <a:effectLst/>
            </a:endParaRPr>
          </a:p>
          <a:p>
            <a:pPr rtl="0">
              <a:buClrTx/>
            </a:pPr>
            <a:r>
              <a:rPr lang="cs-CZ" b="1" dirty="0">
                <a:solidFill>
                  <a:schemeClr val="tx1"/>
                </a:solidFill>
              </a:rPr>
              <a:t>Objednávání prostřednictvím aplikace/webu Strava.cz nebo čipu ve škole.</a:t>
            </a:r>
          </a:p>
          <a:p>
            <a:pPr rtl="0">
              <a:buClrTx/>
            </a:pPr>
            <a:r>
              <a:rPr lang="cs-CZ" b="1" dirty="0">
                <a:solidFill>
                  <a:schemeClr val="tx1"/>
                </a:solidFill>
              </a:rPr>
              <a:t>Škola je zařazena do dotovaného projektu „Ovoce do škol“ a „Mléko do škol“.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4D22707-E176-420E-82BA-54F425AA0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>
                <a:solidFill>
                  <a:schemeClr val="accent6"/>
                </a:solidFill>
              </a:rPr>
              <a:t>Školní jídelna</a:t>
            </a:r>
          </a:p>
        </p:txBody>
      </p:sp>
      <p:pic>
        <p:nvPicPr>
          <p:cNvPr id="6" name="Obrázek 5" descr="Obsah obrázku text, interiér, patro, zeď&#10;&#10;Popis byl vytvořen automaticky">
            <a:extLst>
              <a:ext uri="{FF2B5EF4-FFF2-40B4-BE49-F238E27FC236}">
                <a16:creationId xmlns:a16="http://schemas.microsoft.com/office/drawing/2014/main" id="{4F24C356-E1CB-4231-A3B6-5A8CE2E0DD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51"/>
          <a:stretch/>
        </p:blipFill>
        <p:spPr>
          <a:xfrm>
            <a:off x="5446340" y="188640"/>
            <a:ext cx="4459661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919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580E2C6-FBF5-4292-83EF-4920C5619D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7188" y="506082"/>
            <a:ext cx="7282408" cy="6336704"/>
          </a:xfrm>
        </p:spPr>
        <p:txBody>
          <a:bodyPr>
            <a:normAutofit fontScale="32500" lnSpcReduction="20000"/>
          </a:bodyPr>
          <a:lstStyle/>
          <a:p>
            <a:pPr algn="just">
              <a:lnSpc>
                <a:spcPct val="115000"/>
              </a:lnSpc>
              <a:buClrTx/>
            </a:pPr>
            <a:r>
              <a:rPr lang="cs-CZ" sz="6200" dirty="0">
                <a:solidFill>
                  <a:schemeClr val="tx1"/>
                </a:solidFill>
              </a:rPr>
              <a:t>Přípravná třída je mezistupeň mezi předškolním a základním vzděláváním. Přípravné třídy základní školy se zřizují pro děti v posledním roce před zahájením povinné školní docházky, u kterých je předpoklad, že zařazení do přípravné třídy vyrovná jejich vývoj, přednostně děti, kterým byl povolen odklad povinné školní docházky.</a:t>
            </a:r>
          </a:p>
          <a:p>
            <a:pPr algn="just">
              <a:lnSpc>
                <a:spcPct val="115000"/>
              </a:lnSpc>
              <a:buClrTx/>
            </a:pPr>
            <a:r>
              <a:rPr lang="cs-CZ" sz="6200" dirty="0">
                <a:solidFill>
                  <a:schemeClr val="tx1"/>
                </a:solidFill>
              </a:rPr>
              <a:t>Děti jsou do přípravné třídy přijímány na základě písemné žádosti zákonného zástupce dítěte a doložením doporučení školského poradenského zařízení.</a:t>
            </a:r>
          </a:p>
          <a:p>
            <a:pPr algn="just">
              <a:lnSpc>
                <a:spcPct val="115000"/>
              </a:lnSpc>
              <a:buClrTx/>
            </a:pPr>
            <a:r>
              <a:rPr lang="cs-CZ" sz="6200" dirty="0">
                <a:solidFill>
                  <a:schemeClr val="tx1"/>
                </a:solidFill>
              </a:rPr>
              <a:t>Vzdělávací program je upraven takovým způsobem, aby umožnil snadnější začlenění do vyučovacího procesu v 1. třídě.</a:t>
            </a:r>
          </a:p>
          <a:p>
            <a:pPr algn="just">
              <a:lnSpc>
                <a:spcPct val="115000"/>
              </a:lnSpc>
              <a:buClrTx/>
            </a:pPr>
            <a:r>
              <a:rPr lang="cs-CZ" sz="6200" dirty="0">
                <a:solidFill>
                  <a:schemeClr val="tx1"/>
                </a:solidFill>
              </a:rPr>
              <a:t>Nízký počet žáků (10-15 dětí). </a:t>
            </a:r>
          </a:p>
          <a:p>
            <a:pPr algn="just">
              <a:lnSpc>
                <a:spcPct val="115000"/>
              </a:lnSpc>
              <a:buClrTx/>
            </a:pPr>
            <a:r>
              <a:rPr lang="cs-CZ" sz="6200" dirty="0">
                <a:solidFill>
                  <a:schemeClr val="tx1"/>
                </a:solidFill>
              </a:rPr>
              <a:t>Cílem je vybavit děti odpovídajícími dovednostmi a návyky, rozvíjeny budou řečové dovednosti, sociální a komunikační dovednosti, hrubá a jemná motorika, návyky sebeobsluhy a hygieny, časová a prostorová orientace, hudební a výtvarný projev. </a:t>
            </a:r>
          </a:p>
          <a:p>
            <a:pPr algn="just">
              <a:buClrTx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C769C45-BD34-4508-8677-6937846AF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88" y="685800"/>
            <a:ext cx="3886199" cy="1591072"/>
          </a:xfrm>
          <a:noFill/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6"/>
                </a:solidFill>
                <a:cs typeface="Times New Roman" panose="02020603050405020304" pitchFamily="18" charset="0"/>
              </a:rPr>
              <a:t>PŘÍPRAVNÁ TŘÍDA – NULTÝ ROČNÍK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0B90072-4C1C-4A69-AE69-D2FEED634EEB}"/>
              </a:ext>
            </a:extLst>
          </p:cNvPr>
          <p:cNvSpPr txBox="1"/>
          <p:nvPr/>
        </p:nvSpPr>
        <p:spPr>
          <a:xfrm>
            <a:off x="684213" y="4221088"/>
            <a:ext cx="32403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P</a:t>
            </a:r>
            <a:r>
              <a:rPr lang="cs-CZ" sz="2400" dirty="0">
                <a:solidFill>
                  <a:schemeClr val="accent6"/>
                </a:solidFill>
              </a:rPr>
              <a:t>ro děti, které ještě nejsou zcela zralé pro nástup do běžné školní třídy. </a:t>
            </a:r>
            <a:endParaRPr lang="cs-CZ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8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821F24C-180F-49A0-B2F6-EF47009CB8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D028AE-289C-417E-80B6-3EEF5A68A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89DED2-7065-407C-BB58-BE430B9CE579}">
  <ds:schemaRefs>
    <ds:schemaRef ds:uri="http://schemas.microsoft.com/office/2006/metadata/properties"/>
    <ds:schemaRef ds:uri="16c05727-aa75-4e4a-9b5f-8a80a1165891"/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853</TotalTime>
  <Words>1623</Words>
  <Application>Microsoft Office PowerPoint</Application>
  <PresentationFormat>Vlastní</PresentationFormat>
  <Paragraphs>101</Paragraphs>
  <Slides>14</Slides>
  <Notes>11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Galerie</vt:lpstr>
      <vt:lpstr>Den  otevřených dveří</vt:lpstr>
      <vt:lpstr>Vážení rodiče,</vt:lpstr>
      <vt:lpstr>Naše motto: „Škola = hra, radost, poznání“. </vt:lpstr>
      <vt:lpstr>Co nabízíme?</vt:lpstr>
      <vt:lpstr>Bezpečnost školy</vt:lpstr>
      <vt:lpstr>Informace o výuce a škole</vt:lpstr>
      <vt:lpstr>Školní družina</vt:lpstr>
      <vt:lpstr>Školní jídelna</vt:lpstr>
      <vt:lpstr>PŘÍPRAVNÁ TŘÍDA – NULTÝ ROČNÍK</vt:lpstr>
      <vt:lpstr>PŘÍPRAVNÁ TŘÍDA – NULTÝ ROČNÍK - informace</vt:lpstr>
      <vt:lpstr>Zápis a co potom?</vt:lpstr>
      <vt:lpstr>Co říci k závěru?</vt:lpstr>
      <vt:lpstr>Foto</vt:lpstr>
      <vt:lpstr>Otázky?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  otevřených dveří</dc:title>
  <dc:creator>Erhardová Jana (P8)</dc:creator>
  <cp:lastModifiedBy>Ivana Vanisova</cp:lastModifiedBy>
  <cp:revision>54</cp:revision>
  <cp:lastPrinted>2023-02-15T09:21:07Z</cp:lastPrinted>
  <dcterms:created xsi:type="dcterms:W3CDTF">2021-03-23T11:55:51Z</dcterms:created>
  <dcterms:modified xsi:type="dcterms:W3CDTF">2023-02-15T15:00:52Z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