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66" r:id="rId12"/>
    <p:sldId id="267" r:id="rId13"/>
    <p:sldId id="278" r:id="rId14"/>
    <p:sldId id="268" r:id="rId15"/>
    <p:sldId id="269" r:id="rId16"/>
    <p:sldId id="279" r:id="rId17"/>
    <p:sldId id="270" r:id="rId18"/>
    <p:sldId id="271" r:id="rId19"/>
    <p:sldId id="272" r:id="rId20"/>
    <p:sldId id="273" r:id="rId21"/>
    <p:sldId id="274" r:id="rId22"/>
    <p:sldId id="275" r:id="rId23"/>
    <p:sldId id="280" r:id="rId24"/>
    <p:sldId id="276" r:id="rId25"/>
    <p:sldId id="302" r:id="rId26"/>
    <p:sldId id="281" r:id="rId27"/>
    <p:sldId id="282" r:id="rId28"/>
    <p:sldId id="283" r:id="rId29"/>
    <p:sldId id="306" r:id="rId30"/>
    <p:sldId id="284" r:id="rId31"/>
    <p:sldId id="286" r:id="rId32"/>
    <p:sldId id="287" r:id="rId33"/>
    <p:sldId id="288" r:id="rId34"/>
    <p:sldId id="303" r:id="rId35"/>
    <p:sldId id="289" r:id="rId36"/>
    <p:sldId id="304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5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FBAD893-EC43-48AB-B8A6-55255906855C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1321-7584-4391-B0BE-CED2658E10E1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76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D893-EC43-48AB-B8A6-55255906855C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1321-7584-4391-B0BE-CED2658E10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29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D893-EC43-48AB-B8A6-55255906855C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1321-7584-4391-B0BE-CED2658E10E1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73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D893-EC43-48AB-B8A6-55255906855C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1321-7584-4391-B0BE-CED2658E10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66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D893-EC43-48AB-B8A6-55255906855C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1321-7584-4391-B0BE-CED2658E10E1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70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D893-EC43-48AB-B8A6-55255906855C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1321-7584-4391-B0BE-CED2658E10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25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D893-EC43-48AB-B8A6-55255906855C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1321-7584-4391-B0BE-CED2658E10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20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D893-EC43-48AB-B8A6-55255906855C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1321-7584-4391-B0BE-CED2658E10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47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D893-EC43-48AB-B8A6-55255906855C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1321-7584-4391-B0BE-CED2658E10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07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D893-EC43-48AB-B8A6-55255906855C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1321-7584-4391-B0BE-CED2658E10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34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D893-EC43-48AB-B8A6-55255906855C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1321-7584-4391-B0BE-CED2658E10E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3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FBAD893-EC43-48AB-B8A6-55255906855C}" type="datetimeFigureOut">
              <a:rPr lang="cs-CZ" smtClean="0"/>
              <a:t>13.10.2020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8491321-7584-4391-B0BE-CED2658E10E1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31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Starověké Řecko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34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2" y="1667058"/>
            <a:ext cx="6909577" cy="35238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cs-CZ" sz="3100"/>
              <a:t>První Řekové – Mykénské období – 16. – 12. stol.př.n.l.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 fontScale="92500" lnSpcReduction="10000"/>
          </a:bodyPr>
          <a:lstStyle/>
          <a:p>
            <a:r>
              <a:rPr lang="cs-CZ" sz="3600" dirty="0"/>
              <a:t>Nejsou to původní obyvatelé</a:t>
            </a:r>
          </a:p>
          <a:p>
            <a:r>
              <a:rPr lang="cs-CZ" sz="3600" dirty="0"/>
              <a:t>Řecké kmeny – 2 </a:t>
            </a:r>
            <a:r>
              <a:rPr lang="cs-CZ" sz="3600" dirty="0" err="1"/>
              <a:t>tis.př.n.l</a:t>
            </a:r>
            <a:r>
              <a:rPr lang="cs-CZ" sz="3600" dirty="0"/>
              <a:t>.</a:t>
            </a:r>
          </a:p>
          <a:p>
            <a:r>
              <a:rPr lang="cs-CZ" sz="3600" dirty="0"/>
              <a:t>Nej palác v Mykénách, další Athény, Théby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68051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96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rgbClr val="FFFFFF"/>
                </a:solidFill>
              </a:rPr>
              <a:t>Společnost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6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82563" y="321732"/>
            <a:ext cx="4281890" cy="6214534"/>
          </a:xfrm>
        </p:spPr>
        <p:txBody>
          <a:bodyPr anchor="ctr">
            <a:normAutofit/>
          </a:bodyPr>
          <a:lstStyle/>
          <a:p>
            <a:r>
              <a:rPr lang="cs-CZ" sz="3200" dirty="0">
                <a:solidFill>
                  <a:srgbClr val="FFFFFF"/>
                </a:solidFill>
              </a:rPr>
              <a:t>Centry paláce – vznik malých států soupeříce spolu</a:t>
            </a:r>
          </a:p>
          <a:p>
            <a:r>
              <a:rPr lang="cs-CZ" sz="3200" dirty="0">
                <a:solidFill>
                  <a:srgbClr val="FFFFFF"/>
                </a:solidFill>
              </a:rPr>
              <a:t>Nedostatek kovů – dálkový obchod</a:t>
            </a:r>
          </a:p>
          <a:p>
            <a:r>
              <a:rPr lang="cs-CZ" sz="3200" dirty="0">
                <a:solidFill>
                  <a:srgbClr val="FFFFFF"/>
                </a:solidFill>
              </a:rPr>
              <a:t>13. </a:t>
            </a:r>
            <a:r>
              <a:rPr lang="cs-CZ" sz="3200" dirty="0" err="1">
                <a:solidFill>
                  <a:srgbClr val="FFFFFF"/>
                </a:solidFill>
              </a:rPr>
              <a:t>stol.př.n.l</a:t>
            </a:r>
            <a:r>
              <a:rPr lang="cs-CZ" sz="3200" dirty="0">
                <a:solidFill>
                  <a:srgbClr val="FFFFFF"/>
                </a:solidFill>
              </a:rPr>
              <a:t>. – nej rozmach</a:t>
            </a:r>
          </a:p>
          <a:p>
            <a:r>
              <a:rPr lang="cs-CZ" sz="3200" dirty="0">
                <a:solidFill>
                  <a:srgbClr val="FFFFFF"/>
                </a:solidFill>
              </a:rPr>
              <a:t>Neodolali tlaku dalších řeckých kmenů – Dórů</a:t>
            </a:r>
          </a:p>
          <a:p>
            <a:r>
              <a:rPr lang="cs-CZ" sz="3200" dirty="0">
                <a:solidFill>
                  <a:srgbClr val="FFFFFF"/>
                </a:solidFill>
              </a:rPr>
              <a:t>Rozpad v pol. 12. stol. Př.n.l.</a:t>
            </a:r>
          </a:p>
        </p:txBody>
      </p:sp>
    </p:spTree>
    <p:extLst>
      <p:ext uri="{BB962C8B-B14F-4D97-AF65-F5344CB8AC3E}">
        <p14:creationId xmlns:p14="http://schemas.microsoft.com/office/powerpoint/2010/main" val="1995400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6" r="278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4100"/>
              <a:t>Homérské období – 12. – 9. </a:t>
            </a:r>
            <a:r>
              <a:rPr lang="cs-CZ" sz="4100" err="1"/>
              <a:t>stol.př.n.l</a:t>
            </a:r>
            <a:r>
              <a:rPr lang="cs-CZ" sz="410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3200" dirty="0"/>
              <a:t>Eposy – Ilias a Odyssea – autor slepý Homér?</a:t>
            </a:r>
          </a:p>
          <a:p>
            <a:r>
              <a:rPr lang="cs-CZ" sz="3200" dirty="0" err="1"/>
              <a:t>Trója</a:t>
            </a:r>
            <a:endParaRPr lang="cs-CZ" sz="3200" dirty="0"/>
          </a:p>
          <a:p>
            <a:r>
              <a:rPr lang="cs-CZ" sz="3200" dirty="0"/>
              <a:t>Kontakt s Předním východem - alfabeta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72583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48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75000" sy="75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9803" y="4735775"/>
            <a:ext cx="7006998" cy="1245732"/>
          </a:xfrm>
        </p:spPr>
        <p:txBody>
          <a:bodyPr anchor="t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Společnost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9802" y="965864"/>
            <a:ext cx="7006998" cy="3450370"/>
          </a:xfrm>
        </p:spPr>
        <p:txBody>
          <a:bodyPr anchor="b">
            <a:normAutofit lnSpcReduction="10000"/>
          </a:bodyPr>
          <a:lstStyle/>
          <a:p>
            <a:r>
              <a:rPr lang="cs-CZ" sz="2800" dirty="0">
                <a:solidFill>
                  <a:srgbClr val="FFFFFF"/>
                </a:solidFill>
              </a:rPr>
              <a:t>Zemědělské kmeny – řemesel málo – kováři, loďaři, hrnčíři, lékaři</a:t>
            </a:r>
          </a:p>
          <a:p>
            <a:r>
              <a:rPr lang="cs-CZ" sz="2800" dirty="0">
                <a:solidFill>
                  <a:srgbClr val="FFFFFF"/>
                </a:solidFill>
              </a:rPr>
              <a:t>Rozvrstvení podle majetku</a:t>
            </a:r>
          </a:p>
          <a:p>
            <a:r>
              <a:rPr lang="cs-CZ" sz="2800" dirty="0">
                <a:solidFill>
                  <a:srgbClr val="FFFFFF"/>
                </a:solidFill>
              </a:rPr>
              <a:t>Rodová aristokracie</a:t>
            </a:r>
          </a:p>
          <a:p>
            <a:r>
              <a:rPr lang="cs-CZ" sz="2800" dirty="0">
                <a:solidFill>
                  <a:srgbClr val="FFFFFF"/>
                </a:solidFill>
              </a:rPr>
              <a:t>V čele král – dědičně, vojenské, soudní a náboženské povinnosti</a:t>
            </a:r>
          </a:p>
          <a:p>
            <a:r>
              <a:rPr lang="cs-CZ" sz="2800" dirty="0">
                <a:solidFill>
                  <a:srgbClr val="FFFFFF"/>
                </a:solidFill>
              </a:rPr>
              <a:t>Otroci</a:t>
            </a:r>
          </a:p>
          <a:p>
            <a:endParaRPr lang="cs-CZ" sz="2000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605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6">
            <a:extLst>
              <a:ext uri="{FF2B5EF4-FFF2-40B4-BE49-F238E27FC236}">
                <a16:creationId xmlns:a16="http://schemas.microsoft.com/office/drawing/2014/main" id="{2F7507C1-F56F-4773-B8DF-13651FC0B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152" y="484632"/>
            <a:ext cx="2128933" cy="58809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72744" y="484632"/>
            <a:ext cx="8948150" cy="58809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69327" y="788416"/>
            <a:ext cx="7923264" cy="1499616"/>
          </a:xfrm>
        </p:spPr>
        <p:txBody>
          <a:bodyPr>
            <a:normAutofit/>
          </a:bodyPr>
          <a:lstStyle/>
          <a:p>
            <a:r>
              <a:rPr lang="cs-CZ" sz="4300">
                <a:solidFill>
                  <a:schemeClr val="tx1"/>
                </a:solidFill>
              </a:rPr>
              <a:t>Formování městských států – archaické období – 8. – 6. stol. Př.n.l.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2071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72744" y="2067951"/>
            <a:ext cx="8944101" cy="4297597"/>
          </a:xfrm>
        </p:spPr>
        <p:txBody>
          <a:bodyPr>
            <a:normAutofit/>
          </a:bodyPr>
          <a:lstStyle/>
          <a:p>
            <a:r>
              <a:rPr lang="cs-CZ" sz="3200" dirty="0"/>
              <a:t>Vznik městských států</a:t>
            </a:r>
          </a:p>
          <a:p>
            <a:r>
              <a:rPr lang="cs-CZ" sz="3200" dirty="0"/>
              <a:t>Úrodné nížiny oddělené horami –polis</a:t>
            </a:r>
          </a:p>
          <a:p>
            <a:r>
              <a:rPr lang="cs-CZ" sz="3200" dirty="0"/>
              <a:t>Obyvatelé polis – občané – vládnoucí vrstva</a:t>
            </a:r>
          </a:p>
          <a:p>
            <a:r>
              <a:rPr lang="cs-CZ" sz="3200" dirty="0"/>
              <a:t>Práva a povinnosti ?</a:t>
            </a:r>
          </a:p>
          <a:p>
            <a:r>
              <a:rPr lang="cs-CZ" sz="3200" dirty="0"/>
              <a:t>Polis řídili úředníci </a:t>
            </a:r>
          </a:p>
          <a:p>
            <a:r>
              <a:rPr lang="cs-CZ" sz="3200" dirty="0"/>
              <a:t>Občanství dědičné</a:t>
            </a:r>
          </a:p>
          <a:p>
            <a:r>
              <a:rPr lang="cs-CZ" sz="3200" dirty="0"/>
              <a:t>Neplnoprávní obyvatelé – otroci a cizinci</a:t>
            </a:r>
          </a:p>
        </p:txBody>
      </p:sp>
    </p:spTree>
    <p:extLst>
      <p:ext uri="{BB962C8B-B14F-4D97-AF65-F5344CB8AC3E}">
        <p14:creationId xmlns:p14="http://schemas.microsoft.com/office/powerpoint/2010/main" val="1867041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95" y="643466"/>
            <a:ext cx="807401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49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140278-1B17-48E7-B642-9C9B3FC14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BFA14D-8E4F-42D4-B5A0-9588A6A4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5" y="321731"/>
            <a:ext cx="11551187" cy="62145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10329671" cy="149961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Velká řecká kolonizace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0B2B88-1A1B-486B-9366-918FE2E7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9" y="2286000"/>
            <a:ext cx="10329671" cy="3862971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Nedostatek zem. Půdy, surovin – kolonie</a:t>
            </a:r>
          </a:p>
          <a:p>
            <a:r>
              <a:rPr lang="cs-CZ" sz="3600" dirty="0">
                <a:solidFill>
                  <a:srgbClr val="FFFFFF"/>
                </a:solidFill>
              </a:rPr>
              <a:t>Jižní Itálie, Sicílie, pobřeží Černého moře, pobřeží Francie, Španělsko</a:t>
            </a:r>
          </a:p>
          <a:p>
            <a:r>
              <a:rPr lang="cs-CZ" sz="3600" dirty="0">
                <a:solidFill>
                  <a:srgbClr val="FFFFFF"/>
                </a:solidFill>
              </a:rPr>
              <a:t>Dovoz – levné obilí</a:t>
            </a:r>
          </a:p>
          <a:p>
            <a:r>
              <a:rPr lang="cs-CZ" sz="3600" dirty="0">
                <a:solidFill>
                  <a:srgbClr val="FFFFFF"/>
                </a:solidFill>
              </a:rPr>
              <a:t>Vývoz – řemeslné výrobky, olej, víno</a:t>
            </a:r>
          </a:p>
          <a:p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70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35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rgbClr val="FFFFFF"/>
                </a:solidFill>
              </a:rPr>
              <a:t>Důsledky kolonizace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470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 lnSpcReduction="10000"/>
          </a:bodyPr>
          <a:lstStyle/>
          <a:p>
            <a:r>
              <a:rPr lang="cs-CZ" sz="3200" dirty="0">
                <a:solidFill>
                  <a:srgbClr val="FFFFFF"/>
                </a:solidFill>
              </a:rPr>
              <a:t>Klesla cena obilí</a:t>
            </a:r>
          </a:p>
          <a:p>
            <a:r>
              <a:rPr lang="cs-CZ" sz="3200" dirty="0">
                <a:solidFill>
                  <a:srgbClr val="FFFFFF"/>
                </a:solidFill>
              </a:rPr>
              <a:t>Přechod na pěstování vína a olivovníků</a:t>
            </a:r>
          </a:p>
          <a:p>
            <a:r>
              <a:rPr lang="cs-CZ" sz="3200" dirty="0">
                <a:solidFill>
                  <a:srgbClr val="FFFFFF"/>
                </a:solidFill>
              </a:rPr>
              <a:t>Drobní obchodníci nemohli nebo zadlužení – dlužní otroctví</a:t>
            </a:r>
          </a:p>
          <a:p>
            <a:r>
              <a:rPr lang="cs-CZ" sz="3200" dirty="0">
                <a:solidFill>
                  <a:srgbClr val="FFFFFF"/>
                </a:solidFill>
              </a:rPr>
              <a:t>Majetkové rozdíly rostly</a:t>
            </a:r>
          </a:p>
          <a:p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53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75000" sy="75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9803" y="4735775"/>
            <a:ext cx="7006998" cy="1245732"/>
          </a:xfrm>
        </p:spPr>
        <p:txBody>
          <a:bodyPr anchor="t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Raná řecká tyranida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9802" y="965864"/>
            <a:ext cx="7006998" cy="3450370"/>
          </a:xfrm>
        </p:spPr>
        <p:txBody>
          <a:bodyPr anchor="b">
            <a:normAutofit/>
          </a:bodyPr>
          <a:lstStyle/>
          <a:p>
            <a:r>
              <a:rPr lang="cs-CZ" sz="3200" dirty="0">
                <a:solidFill>
                  <a:srgbClr val="FFFFFF"/>
                </a:solidFill>
              </a:rPr>
              <a:t>V Athénách nastolena samovláda – tyranida</a:t>
            </a:r>
          </a:p>
          <a:p>
            <a:r>
              <a:rPr lang="cs-CZ" sz="3200" dirty="0">
                <a:solidFill>
                  <a:srgbClr val="FFFFFF"/>
                </a:solidFill>
              </a:rPr>
              <a:t>Aristokracie vyhnána, podpora umění, řemesel, obchodu</a:t>
            </a:r>
          </a:p>
          <a:p>
            <a:r>
              <a:rPr lang="cs-CZ" sz="3200" dirty="0">
                <a:solidFill>
                  <a:srgbClr val="FFFFFF"/>
                </a:solidFill>
              </a:rPr>
              <a:t>Svržení tyrana a nastolení demokracie</a:t>
            </a:r>
          </a:p>
          <a:p>
            <a:r>
              <a:rPr lang="cs-CZ" sz="3200" dirty="0">
                <a:solidFill>
                  <a:srgbClr val="FFFFFF"/>
                </a:solidFill>
              </a:rPr>
              <a:t>510 př.n.l. – tyrani vyhnáni</a:t>
            </a:r>
          </a:p>
          <a:p>
            <a:pPr marL="0" indent="0">
              <a:buNone/>
            </a:pPr>
            <a:endParaRPr lang="cs-CZ" sz="20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190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-2" b="-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cs-CZ" sz="3200" dirty="0"/>
              <a:t>1. evropská civilizace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215676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604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cs-CZ" sz="3200" dirty="0"/>
              <a:t>Vládnoucí vrstva – plnoprávní občané bez ohledu na urozenost</a:t>
            </a:r>
          </a:p>
          <a:p>
            <a:r>
              <a:rPr lang="cs-CZ" sz="3200" dirty="0"/>
              <a:t>Chudí mohli volit ale, ne být zvoleni</a:t>
            </a:r>
          </a:p>
          <a:p>
            <a:r>
              <a:rPr lang="cs-CZ" sz="3200" dirty="0" err="1"/>
              <a:t>Nej</a:t>
            </a:r>
            <a:r>
              <a:rPr lang="cs-CZ" sz="3200" dirty="0"/>
              <a:t> městské státy – Sparta a Athény</a:t>
            </a:r>
          </a:p>
        </p:txBody>
      </p:sp>
    </p:spTree>
    <p:extLst>
      <p:ext uri="{BB962C8B-B14F-4D97-AF65-F5344CB8AC3E}">
        <p14:creationId xmlns:p14="http://schemas.microsoft.com/office/powerpoint/2010/main" val="833162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AFC812-B894-4DF2-B0E7-A7754B035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cs-CZ" sz="4400"/>
              <a:t>Sparta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BEAC76-53DA-4BEF-9A55-092764198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9" y="2286000"/>
            <a:ext cx="4389120" cy="3931920"/>
          </a:xfrm>
        </p:spPr>
        <p:txBody>
          <a:bodyPr>
            <a:normAutofit/>
          </a:bodyPr>
          <a:lstStyle/>
          <a:p>
            <a:r>
              <a:rPr lang="cs-CZ" sz="3200" dirty="0"/>
              <a:t>Dórové si podmanili původní obyvatelstvo</a:t>
            </a:r>
          </a:p>
          <a:p>
            <a:r>
              <a:rPr lang="cs-CZ" sz="3200" dirty="0"/>
              <a:t>Profesionální vojáci</a:t>
            </a:r>
          </a:p>
          <a:p>
            <a:r>
              <a:rPr lang="cs-CZ" sz="3200" dirty="0"/>
              <a:t>Spartánská výchova</a:t>
            </a:r>
          </a:p>
          <a:p>
            <a:r>
              <a:rPr lang="cs-CZ" sz="3200" dirty="0"/>
              <a:t>Nejlepší bojovníci v Řecku</a:t>
            </a:r>
          </a:p>
          <a:p>
            <a:r>
              <a:rPr lang="cs-CZ" sz="3200" dirty="0"/>
              <a:t>Žili prostě, téměř žádné umění ani věda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9" b="2"/>
          <a:stretch/>
        </p:blipFill>
        <p:spPr>
          <a:xfrm>
            <a:off x="7192716" y="960120"/>
            <a:ext cx="3902561" cy="494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48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endParaRPr lang="cs-CZ" sz="40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035738"/>
            <a:ext cx="3133580" cy="5182182"/>
          </a:xfrm>
        </p:spPr>
        <p:txBody>
          <a:bodyPr>
            <a:normAutofit/>
          </a:bodyPr>
          <a:lstStyle/>
          <a:p>
            <a:r>
              <a:rPr lang="cs-CZ" sz="2800" dirty="0"/>
              <a:t>V čele 2 králové – dohlíží 5 eforů</a:t>
            </a:r>
          </a:p>
          <a:p>
            <a:r>
              <a:rPr lang="cs-CZ" sz="2800" dirty="0"/>
              <a:t>Rada starších – 2 králové a 28 mužů nad 60 let</a:t>
            </a:r>
          </a:p>
          <a:p>
            <a:r>
              <a:rPr lang="cs-CZ" sz="2800" dirty="0"/>
              <a:t>Plnoprávní až ve 30 letech</a:t>
            </a:r>
          </a:p>
          <a:p>
            <a:r>
              <a:rPr lang="cs-CZ" sz="2800" dirty="0"/>
              <a:t>Vojenské seskupení – Peloponéský spolek</a:t>
            </a:r>
          </a:p>
          <a:p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2" y="837909"/>
            <a:ext cx="6909577" cy="51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3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1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rgbClr val="FFFFFF"/>
                </a:solidFill>
              </a:rPr>
              <a:t>Athény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" r="1" b="2112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82563" y="321732"/>
            <a:ext cx="4281890" cy="6214534"/>
          </a:xfrm>
        </p:spPr>
        <p:txBody>
          <a:bodyPr anchor="ctr">
            <a:normAutofit/>
          </a:bodyPr>
          <a:lstStyle/>
          <a:p>
            <a:r>
              <a:rPr lang="cs-CZ" sz="2800" dirty="0">
                <a:solidFill>
                  <a:srgbClr val="FFFFFF"/>
                </a:solidFill>
              </a:rPr>
              <a:t>6. stol. Př.n.l.  -Solon rozdělil obyvatelstvo do 4 skupin</a:t>
            </a:r>
          </a:p>
          <a:p>
            <a:r>
              <a:rPr lang="cs-CZ" sz="2800" dirty="0">
                <a:solidFill>
                  <a:srgbClr val="FFFFFF"/>
                </a:solidFill>
              </a:rPr>
              <a:t>Každý se podílel částečně na správě – athénská demokracie</a:t>
            </a:r>
          </a:p>
          <a:p>
            <a:r>
              <a:rPr lang="cs-CZ" sz="2800" dirty="0">
                <a:solidFill>
                  <a:srgbClr val="FFFFFF"/>
                </a:solidFill>
              </a:rPr>
              <a:t>Zrušení dlužního otroctví</a:t>
            </a:r>
          </a:p>
          <a:p>
            <a:r>
              <a:rPr lang="cs-CZ" sz="2800" dirty="0">
                <a:solidFill>
                  <a:srgbClr val="FFFFFF"/>
                </a:solidFill>
              </a:rPr>
              <a:t>V čele 9 </a:t>
            </a:r>
            <a:r>
              <a:rPr lang="cs-CZ" sz="2800" dirty="0" err="1">
                <a:solidFill>
                  <a:srgbClr val="FFFFFF"/>
                </a:solidFill>
              </a:rPr>
              <a:t>archontů</a:t>
            </a:r>
            <a:endParaRPr lang="cs-CZ" sz="2800" dirty="0">
              <a:solidFill>
                <a:srgbClr val="FFFFFF"/>
              </a:solidFill>
            </a:endParaRPr>
          </a:p>
          <a:p>
            <a:r>
              <a:rPr lang="cs-CZ" sz="2800" dirty="0">
                <a:solidFill>
                  <a:srgbClr val="FFFFFF"/>
                </a:solidFill>
              </a:rPr>
              <a:t>Po uplynutí období členy aristokratické rady, později Rady 500</a:t>
            </a:r>
          </a:p>
          <a:p>
            <a:r>
              <a:rPr lang="cs-CZ" sz="2800" dirty="0">
                <a:solidFill>
                  <a:srgbClr val="FFFFFF"/>
                </a:solidFill>
              </a:rPr>
              <a:t>Měna - drachma</a:t>
            </a:r>
          </a:p>
        </p:txBody>
      </p:sp>
    </p:spTree>
    <p:extLst>
      <p:ext uri="{BB962C8B-B14F-4D97-AF65-F5344CB8AC3E}">
        <p14:creationId xmlns:p14="http://schemas.microsoft.com/office/powerpoint/2010/main" val="186683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Vrcholné období řeckých států</a:t>
            </a:r>
            <a:br>
              <a:rPr lang="cs-CZ" dirty="0"/>
            </a:br>
            <a:r>
              <a:rPr lang="cs-CZ" dirty="0"/>
              <a:t>Klasické období, 5. -4. stol. Př. N. l.</a:t>
            </a:r>
            <a:br>
              <a:rPr lang="cs-CZ" dirty="0"/>
            </a:br>
            <a:r>
              <a:rPr lang="cs-CZ" dirty="0"/>
              <a:t>Řecko – perské války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5999"/>
            <a:ext cx="9720071" cy="43398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dirty="0"/>
              <a:t>Perská říše obrovský rozsah – i Malá Asie</a:t>
            </a:r>
          </a:p>
          <a:p>
            <a:pPr marL="0" indent="0">
              <a:buNone/>
            </a:pPr>
            <a:r>
              <a:rPr lang="cs-CZ" sz="3200" dirty="0"/>
              <a:t>499 př.n.l. – povstání proti </a:t>
            </a:r>
            <a:r>
              <a:rPr lang="cs-CZ" sz="3200" dirty="0" err="1"/>
              <a:t>Dareovi</a:t>
            </a:r>
            <a:r>
              <a:rPr lang="cs-CZ" sz="3200" dirty="0"/>
              <a:t> I.</a:t>
            </a:r>
          </a:p>
          <a:p>
            <a:pPr marL="0" indent="0">
              <a:buNone/>
            </a:pPr>
            <a:r>
              <a:rPr lang="cs-CZ" sz="3200" dirty="0"/>
              <a:t>Město </a:t>
            </a:r>
            <a:r>
              <a:rPr lang="cs-CZ" sz="3200" dirty="0" err="1"/>
              <a:t>Milétos</a:t>
            </a:r>
            <a:endParaRPr lang="cs-CZ" sz="3200" dirty="0"/>
          </a:p>
          <a:p>
            <a:pPr marL="0" indent="0">
              <a:buNone/>
            </a:pPr>
            <a:r>
              <a:rPr lang="cs-CZ" sz="3200" dirty="0"/>
              <a:t> Záminka na tažení na pevninské Řecko</a:t>
            </a:r>
          </a:p>
          <a:p>
            <a:pPr marL="0" indent="0">
              <a:buNone/>
            </a:pPr>
            <a:r>
              <a:rPr lang="cs-CZ" sz="3200" dirty="0"/>
              <a:t>490 př.n.l. – bitva u </a:t>
            </a:r>
            <a:r>
              <a:rPr lang="cs-CZ" sz="3200" dirty="0" err="1"/>
              <a:t>Marothonu</a:t>
            </a:r>
            <a:r>
              <a:rPr lang="cs-CZ" sz="3200" dirty="0"/>
              <a:t>, pod vedení </a:t>
            </a:r>
            <a:r>
              <a:rPr lang="cs-CZ" sz="3200" dirty="0" err="1"/>
              <a:t>Miltiada</a:t>
            </a:r>
            <a:r>
              <a:rPr lang="cs-CZ" sz="3200" dirty="0"/>
              <a:t> vítězství </a:t>
            </a:r>
          </a:p>
          <a:p>
            <a:pPr marL="0" indent="0">
              <a:buNone/>
            </a:pPr>
            <a:r>
              <a:rPr lang="cs-CZ" sz="3200" dirty="0"/>
              <a:t>480 př.n.l. – Xerxes opět proti Řecku</a:t>
            </a:r>
          </a:p>
          <a:p>
            <a:pPr marL="0" indent="0">
              <a:buNone/>
            </a:pPr>
            <a:r>
              <a:rPr lang="cs-CZ" sz="3200" dirty="0"/>
              <a:t>Bitva u Thermopyl – král Leonid poražen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366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25" y="150175"/>
            <a:ext cx="8557077" cy="6509679"/>
          </a:xfrm>
        </p:spPr>
      </p:pic>
    </p:spTree>
    <p:extLst>
      <p:ext uri="{BB962C8B-B14F-4D97-AF65-F5344CB8AC3E}">
        <p14:creationId xmlns:p14="http://schemas.microsoft.com/office/powerpoint/2010/main" val="1724501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998806"/>
            <a:ext cx="9720071" cy="5310554"/>
          </a:xfrm>
        </p:spPr>
        <p:txBody>
          <a:bodyPr>
            <a:normAutofit/>
          </a:bodyPr>
          <a:lstStyle/>
          <a:p>
            <a:r>
              <a:rPr lang="cs-CZ" sz="3600" dirty="0"/>
              <a:t>Athény zpustošeny</a:t>
            </a:r>
          </a:p>
          <a:p>
            <a:r>
              <a:rPr lang="cs-CZ" sz="3600" dirty="0"/>
              <a:t>Zničení perského loďstva</a:t>
            </a:r>
          </a:p>
          <a:p>
            <a:r>
              <a:rPr lang="cs-CZ" sz="3600" dirty="0"/>
              <a:t>Vytvoření námořního spolku</a:t>
            </a:r>
          </a:p>
          <a:p>
            <a:r>
              <a:rPr lang="cs-CZ" sz="3600" dirty="0"/>
              <a:t>Členi platí do společné pokladny, v čele Athény</a:t>
            </a:r>
          </a:p>
          <a:p>
            <a:r>
              <a:rPr lang="cs-CZ" sz="3600" dirty="0"/>
              <a:t>449 př.n.l. – mír s Peršany – válečné lodě neměly být v Egejském moři, maloasijská samostatnost, do vzdálenosti 70 km od pobřeží MA žádné ozbrojené síly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4955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A5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cs-CZ" dirty="0">
                <a:solidFill>
                  <a:srgbClr val="FFFFFF"/>
                </a:solidFill>
              </a:rPr>
              <a:t>Doba </a:t>
            </a:r>
            <a:r>
              <a:rPr lang="cs-CZ" dirty="0" err="1">
                <a:solidFill>
                  <a:srgbClr val="FFFFFF"/>
                </a:solidFill>
              </a:rPr>
              <a:t>Periklova</a:t>
            </a:r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8" r="1" b="575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82563" y="321732"/>
            <a:ext cx="4281890" cy="6214534"/>
          </a:xfrm>
        </p:spPr>
        <p:txBody>
          <a:bodyPr anchor="ctr">
            <a:normAutofit lnSpcReduction="10000"/>
          </a:bodyPr>
          <a:lstStyle/>
          <a:p>
            <a:r>
              <a:rPr lang="cs-CZ" sz="3200" dirty="0">
                <a:solidFill>
                  <a:srgbClr val="FFFFFF"/>
                </a:solidFill>
              </a:rPr>
              <a:t>Po 15 let volen</a:t>
            </a:r>
          </a:p>
          <a:p>
            <a:r>
              <a:rPr lang="cs-CZ" sz="3200" dirty="0">
                <a:solidFill>
                  <a:srgbClr val="FFFFFF"/>
                </a:solidFill>
              </a:rPr>
              <a:t>Zavedl plat pro úředníky</a:t>
            </a:r>
          </a:p>
          <a:p>
            <a:r>
              <a:rPr lang="cs-CZ" sz="3200" dirty="0">
                <a:solidFill>
                  <a:srgbClr val="FFFFFF"/>
                </a:solidFill>
              </a:rPr>
              <a:t>Stavební rozvoj Athén</a:t>
            </a:r>
          </a:p>
          <a:p>
            <a:r>
              <a:rPr lang="cs-CZ" sz="3200" dirty="0">
                <a:solidFill>
                  <a:srgbClr val="FFFFFF"/>
                </a:solidFill>
              </a:rPr>
              <a:t>Obnova chrámů</a:t>
            </a:r>
          </a:p>
          <a:p>
            <a:r>
              <a:rPr lang="cs-CZ" sz="3200" dirty="0">
                <a:solidFill>
                  <a:srgbClr val="FFFFFF"/>
                </a:solidFill>
              </a:rPr>
              <a:t>Akropole s </a:t>
            </a:r>
            <a:r>
              <a:rPr lang="cs-CZ" sz="3200" dirty="0" err="1">
                <a:solidFill>
                  <a:srgbClr val="FFFFFF"/>
                </a:solidFill>
              </a:rPr>
              <a:t>Partheonem</a:t>
            </a:r>
            <a:endParaRPr lang="cs-CZ" sz="3200" dirty="0">
              <a:solidFill>
                <a:srgbClr val="FFFFFF"/>
              </a:solidFill>
            </a:endParaRPr>
          </a:p>
          <a:p>
            <a:r>
              <a:rPr lang="cs-CZ" sz="3200" dirty="0">
                <a:solidFill>
                  <a:srgbClr val="FFFFFF"/>
                </a:solidFill>
              </a:rPr>
              <a:t>Sokrates, Platon , Aristoteles, </a:t>
            </a:r>
            <a:r>
              <a:rPr lang="cs-CZ" sz="3200" dirty="0" err="1">
                <a:solidFill>
                  <a:srgbClr val="FFFFFF"/>
                </a:solidFill>
              </a:rPr>
              <a:t>Thukidides</a:t>
            </a:r>
            <a:r>
              <a:rPr lang="cs-CZ" sz="3200" dirty="0">
                <a:solidFill>
                  <a:srgbClr val="FFFFFF"/>
                </a:solidFill>
              </a:rPr>
              <a:t>, </a:t>
            </a:r>
            <a:r>
              <a:rPr lang="cs-CZ" sz="3200" dirty="0" err="1">
                <a:solidFill>
                  <a:srgbClr val="FFFFFF"/>
                </a:solidFill>
              </a:rPr>
              <a:t>Xenofon</a:t>
            </a:r>
            <a:endParaRPr lang="cs-CZ" sz="3200" dirty="0">
              <a:solidFill>
                <a:srgbClr val="FFFFFF"/>
              </a:solidFill>
            </a:endParaRPr>
          </a:p>
          <a:p>
            <a:r>
              <a:rPr lang="cs-CZ" sz="3200" dirty="0">
                <a:solidFill>
                  <a:srgbClr val="FFFFFF"/>
                </a:solidFill>
              </a:rPr>
              <a:t>Moc Athén roste – Sparta a členové námořního spolku se cítí být ohroženi</a:t>
            </a:r>
          </a:p>
        </p:txBody>
      </p:sp>
    </p:spTree>
    <p:extLst>
      <p:ext uri="{BB962C8B-B14F-4D97-AF65-F5344CB8AC3E}">
        <p14:creationId xmlns:p14="http://schemas.microsoft.com/office/powerpoint/2010/main" val="3031074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cs-CZ" dirty="0"/>
              <a:t>Peloponéská válka, 431 – 404 př.n.l.</a:t>
            </a:r>
            <a:endParaRPr lang="cs-C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r>
              <a:rPr lang="cs-CZ" sz="3200" dirty="0"/>
              <a:t>Athény zastiženy morovou epidemií, umírá i Perikles</a:t>
            </a:r>
          </a:p>
          <a:p>
            <a:r>
              <a:rPr lang="cs-CZ" sz="3200" dirty="0"/>
              <a:t>Po něm dva úředníci: </a:t>
            </a:r>
            <a:r>
              <a:rPr lang="cs-CZ" sz="3200" dirty="0" err="1"/>
              <a:t>Nikias</a:t>
            </a:r>
            <a:r>
              <a:rPr lang="cs-CZ" sz="3200" dirty="0"/>
              <a:t> a </a:t>
            </a:r>
            <a:r>
              <a:rPr lang="cs-CZ" sz="3200" dirty="0" err="1"/>
              <a:t>Kleon</a:t>
            </a:r>
            <a:endParaRPr lang="cs-CZ" sz="3200" dirty="0"/>
          </a:p>
          <a:p>
            <a:r>
              <a:rPr lang="cs-CZ" sz="3200" dirty="0" err="1"/>
              <a:t>Nikias</a:t>
            </a:r>
            <a:r>
              <a:rPr lang="cs-CZ" sz="3200" dirty="0"/>
              <a:t> – diplomat</a:t>
            </a:r>
          </a:p>
          <a:p>
            <a:r>
              <a:rPr lang="cs-CZ" sz="3200" dirty="0" err="1"/>
              <a:t>Kleon</a:t>
            </a:r>
            <a:r>
              <a:rPr lang="cs-CZ" sz="3200" dirty="0"/>
              <a:t> – válčit</a:t>
            </a:r>
          </a:p>
          <a:p>
            <a:r>
              <a:rPr lang="cs-CZ" sz="3200" dirty="0"/>
              <a:t>421 – mír na dalších 50 let</a:t>
            </a:r>
          </a:p>
          <a:p>
            <a:r>
              <a:rPr lang="cs-CZ" sz="3200" dirty="0"/>
              <a:t>Sparta se spojila s Persií</a:t>
            </a:r>
          </a:p>
        </p:txBody>
      </p:sp>
    </p:spTree>
    <p:extLst>
      <p:ext uri="{BB962C8B-B14F-4D97-AF65-F5344CB8AC3E}">
        <p14:creationId xmlns:p14="http://schemas.microsoft.com/office/powerpoint/2010/main" val="2941318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577" y="275406"/>
            <a:ext cx="8539174" cy="6404381"/>
          </a:xfrm>
        </p:spPr>
      </p:pic>
    </p:spTree>
    <p:extLst>
      <p:ext uri="{BB962C8B-B14F-4D97-AF65-F5344CB8AC3E}">
        <p14:creationId xmlns:p14="http://schemas.microsoft.com/office/powerpoint/2010/main" val="160653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46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rgbClr val="FFFFFF"/>
                </a:solidFill>
              </a:rPr>
              <a:t>Přírodní podmínky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86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82563" y="321732"/>
            <a:ext cx="4281890" cy="6214534"/>
          </a:xfrm>
        </p:spPr>
        <p:txBody>
          <a:bodyPr anchor="ctr"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Egejská oblast</a:t>
            </a:r>
          </a:p>
          <a:p>
            <a:r>
              <a:rPr lang="cs-CZ" sz="3600" dirty="0">
                <a:solidFill>
                  <a:srgbClr val="FFFFFF"/>
                </a:solidFill>
              </a:rPr>
              <a:t>Mírné deštivé zimy a horké, suché léta</a:t>
            </a:r>
          </a:p>
          <a:p>
            <a:r>
              <a:rPr lang="cs-CZ" sz="3600" dirty="0">
                <a:solidFill>
                  <a:srgbClr val="FFFFFF"/>
                </a:solidFill>
              </a:rPr>
              <a:t>Hornatá krajina</a:t>
            </a:r>
          </a:p>
          <a:p>
            <a:r>
              <a:rPr lang="cs-CZ" sz="3600" dirty="0">
                <a:solidFill>
                  <a:srgbClr val="FFFFFF"/>
                </a:solidFill>
              </a:rPr>
              <a:t>Řeky nemají mnoho vody – sídliště u vydatného vodního zdroje</a:t>
            </a:r>
          </a:p>
        </p:txBody>
      </p:sp>
    </p:spTree>
    <p:extLst>
      <p:ext uri="{BB962C8B-B14F-4D97-AF65-F5344CB8AC3E}">
        <p14:creationId xmlns:p14="http://schemas.microsoft.com/office/powerpoint/2010/main" val="1993030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759655"/>
            <a:ext cx="9720071" cy="5549705"/>
          </a:xfrm>
        </p:spPr>
        <p:txBody>
          <a:bodyPr>
            <a:normAutofit fontScale="92500"/>
          </a:bodyPr>
          <a:lstStyle/>
          <a:p>
            <a:r>
              <a:rPr lang="cs-CZ" sz="3500" dirty="0"/>
              <a:t>405 – u </a:t>
            </a:r>
            <a:r>
              <a:rPr lang="cs-CZ" sz="3500" dirty="0" err="1"/>
              <a:t>Aigospotamoi</a:t>
            </a:r>
            <a:r>
              <a:rPr lang="cs-CZ" sz="3500" dirty="0"/>
              <a:t> – v Helespontu Athény poraženy</a:t>
            </a:r>
          </a:p>
          <a:p>
            <a:r>
              <a:rPr lang="cs-CZ" sz="3500" dirty="0"/>
              <a:t>404 – mír – zbourání Athénských hradeb, jen 12 lodí, zrušení námořního spolku, vláda 30 tyranů – oligarchie – období vlády Sparty</a:t>
            </a:r>
          </a:p>
          <a:p>
            <a:r>
              <a:rPr lang="cs-CZ" sz="3500" dirty="0"/>
              <a:t>403 – svržena vláda tyranů</a:t>
            </a:r>
          </a:p>
          <a:p>
            <a:r>
              <a:rPr lang="cs-CZ" sz="3500" dirty="0"/>
              <a:t>401 – konflikt s Persií</a:t>
            </a:r>
          </a:p>
          <a:p>
            <a:r>
              <a:rPr lang="cs-CZ" sz="3500" dirty="0"/>
              <a:t>Sparta ani Athény nedokážou vládnout – Thébská hegemonie</a:t>
            </a:r>
          </a:p>
          <a:p>
            <a:r>
              <a:rPr lang="cs-CZ" sz="3500" dirty="0"/>
              <a:t>4. stol. Př.n.l. – krize polis – nástup makedonské dynastie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9938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88" y="822960"/>
            <a:ext cx="5184648" cy="51846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4255443" cy="1499616"/>
          </a:xfrm>
        </p:spPr>
        <p:txBody>
          <a:bodyPr>
            <a:normAutofit/>
          </a:bodyPr>
          <a:lstStyle/>
          <a:p>
            <a:r>
              <a:rPr lang="cs-CZ" sz="4000"/>
              <a:t>Makedonská nadvláda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4255443" cy="4023360"/>
          </a:xfrm>
        </p:spPr>
        <p:txBody>
          <a:bodyPr>
            <a:normAutofit/>
          </a:bodyPr>
          <a:lstStyle/>
          <a:p>
            <a:r>
              <a:rPr lang="cs-CZ" sz="3600" dirty="0"/>
              <a:t>Makedonci – Řekové</a:t>
            </a:r>
          </a:p>
        </p:txBody>
      </p:sp>
    </p:spTree>
    <p:extLst>
      <p:ext uri="{BB962C8B-B14F-4D97-AF65-F5344CB8AC3E}">
        <p14:creationId xmlns:p14="http://schemas.microsoft.com/office/powerpoint/2010/main" val="249469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424"/>
          <a:stretch/>
        </p:blipFill>
        <p:spPr>
          <a:xfrm>
            <a:off x="7552267" y="640080"/>
            <a:ext cx="3999654" cy="557784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cs-CZ" dirty="0"/>
              <a:t>Filip a Alexander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5902061" cy="3931920"/>
          </a:xfrm>
        </p:spPr>
        <p:txBody>
          <a:bodyPr>
            <a:normAutofit/>
          </a:bodyPr>
          <a:lstStyle/>
          <a:p>
            <a:r>
              <a:rPr lang="cs-CZ" sz="3200" dirty="0"/>
              <a:t>Filip zaútočil na Řecko</a:t>
            </a:r>
          </a:p>
          <a:p>
            <a:r>
              <a:rPr lang="cs-CZ" sz="3200" dirty="0"/>
              <a:t>338 př.n.l. – bitva u </a:t>
            </a:r>
            <a:r>
              <a:rPr lang="cs-CZ" sz="3200" dirty="0" err="1"/>
              <a:t>Chaironeie</a:t>
            </a:r>
            <a:endParaRPr lang="cs-CZ" sz="3200" dirty="0"/>
          </a:p>
          <a:p>
            <a:r>
              <a:rPr lang="cs-CZ" sz="3200" dirty="0"/>
              <a:t>Řecko pod makedonskou nadvládou</a:t>
            </a:r>
          </a:p>
          <a:p>
            <a:r>
              <a:rPr lang="cs-CZ" sz="3200" dirty="0"/>
              <a:t>Vyhlásil tažení proti Persii - zabit</a:t>
            </a:r>
          </a:p>
        </p:txBody>
      </p:sp>
    </p:spTree>
    <p:extLst>
      <p:ext uri="{BB962C8B-B14F-4D97-AF65-F5344CB8AC3E}">
        <p14:creationId xmlns:p14="http://schemas.microsoft.com/office/powerpoint/2010/main" val="307314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AFC812-B894-4DF2-B0E7-A7754B035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cs-CZ" sz="4400"/>
              <a:t>Alexander makedonský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BEAC76-53DA-4BEF-9A55-092764198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1899138"/>
            <a:ext cx="5333998" cy="4754880"/>
          </a:xfrm>
        </p:spPr>
        <p:txBody>
          <a:bodyPr>
            <a:normAutofit/>
          </a:bodyPr>
          <a:lstStyle/>
          <a:p>
            <a:r>
              <a:rPr lang="cs-CZ" sz="2800" dirty="0"/>
              <a:t>20 let</a:t>
            </a:r>
          </a:p>
          <a:p>
            <a:r>
              <a:rPr lang="cs-CZ" sz="2800" dirty="0"/>
              <a:t>Vychovatel Aristoteles</a:t>
            </a:r>
          </a:p>
          <a:p>
            <a:r>
              <a:rPr lang="cs-CZ" sz="2800" dirty="0"/>
              <a:t>Ovládl Persii i Egypt – vítají ho jako osvoboditele</a:t>
            </a:r>
          </a:p>
          <a:p>
            <a:r>
              <a:rPr lang="cs-CZ" sz="2800" dirty="0"/>
              <a:t>Založil přístav Alexandrie</a:t>
            </a:r>
          </a:p>
          <a:p>
            <a:r>
              <a:rPr lang="cs-CZ" sz="2800" dirty="0"/>
              <a:t>Vydal se dále na východ do Indie</a:t>
            </a:r>
          </a:p>
          <a:p>
            <a:r>
              <a:rPr lang="cs-CZ" sz="2800" dirty="0"/>
              <a:t>Vojsko se bouřilo a musel se vrátit</a:t>
            </a:r>
          </a:p>
          <a:p>
            <a:r>
              <a:rPr lang="cs-CZ" sz="2800" dirty="0"/>
              <a:t>323 př.n.l. – umírá v Babylónu, 33 let, asi malárie</a:t>
            </a:r>
          </a:p>
          <a:p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42"/>
          <a:stretch/>
        </p:blipFill>
        <p:spPr>
          <a:xfrm>
            <a:off x="7472642" y="960120"/>
            <a:ext cx="3342709" cy="494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06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8" y="381300"/>
            <a:ext cx="10814211" cy="6160239"/>
          </a:xfrm>
        </p:spPr>
      </p:pic>
    </p:spTree>
    <p:extLst>
      <p:ext uri="{BB962C8B-B14F-4D97-AF65-F5344CB8AC3E}">
        <p14:creationId xmlns:p14="http://schemas.microsoft.com/office/powerpoint/2010/main" val="36671246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cs-CZ" dirty="0"/>
              <a:t>Alexandrovi nástupci</a:t>
            </a:r>
            <a:endParaRPr lang="cs-C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99330" y="182880"/>
            <a:ext cx="6944139" cy="6443003"/>
          </a:xfrm>
        </p:spPr>
        <p:txBody>
          <a:bodyPr anchor="ctr">
            <a:normAutofit/>
          </a:bodyPr>
          <a:lstStyle/>
          <a:p>
            <a:r>
              <a:rPr lang="cs-CZ" sz="3200" dirty="0"/>
              <a:t>Neustanovil svého nástupce</a:t>
            </a:r>
          </a:p>
          <a:p>
            <a:r>
              <a:rPr lang="cs-CZ" sz="3200" dirty="0"/>
              <a:t>Vlády se ujali vojevůdci</a:t>
            </a:r>
          </a:p>
          <a:p>
            <a:r>
              <a:rPr lang="cs-CZ" sz="3200" dirty="0"/>
              <a:t>Říše se rozpadá</a:t>
            </a:r>
          </a:p>
          <a:p>
            <a:r>
              <a:rPr lang="cs-CZ" sz="3200" dirty="0"/>
              <a:t>300 př.n.l. – Makedonie – </a:t>
            </a:r>
            <a:r>
              <a:rPr lang="cs-CZ" sz="3200" dirty="0" err="1"/>
              <a:t>Antigonovci</a:t>
            </a:r>
            <a:r>
              <a:rPr lang="cs-CZ" sz="3200" dirty="0"/>
              <a:t>, poté Římané</a:t>
            </a:r>
          </a:p>
          <a:p>
            <a:r>
              <a:rPr lang="cs-CZ" sz="3200" dirty="0"/>
              <a:t>Egypt – Ptolemaiovci, poté Římané</a:t>
            </a:r>
          </a:p>
          <a:p>
            <a:r>
              <a:rPr lang="cs-CZ" sz="3200" dirty="0"/>
              <a:t>Sýrie – </a:t>
            </a:r>
            <a:r>
              <a:rPr lang="cs-CZ" sz="3200" dirty="0" err="1"/>
              <a:t>Seleukovci</a:t>
            </a:r>
            <a:endParaRPr lang="cs-CZ" sz="3200" dirty="0"/>
          </a:p>
          <a:p>
            <a:r>
              <a:rPr lang="cs-CZ" sz="3200" dirty="0"/>
              <a:t>Konec řecké samostatnosti</a:t>
            </a:r>
          </a:p>
          <a:p>
            <a:r>
              <a:rPr lang="cs-CZ" sz="3200" dirty="0"/>
              <a:t>Sílící pozice Říma</a:t>
            </a:r>
          </a:p>
          <a:p>
            <a:r>
              <a:rPr lang="cs-CZ" sz="3200" dirty="0"/>
              <a:t>168 př.n.l. – bitva u </a:t>
            </a:r>
            <a:r>
              <a:rPr lang="cs-CZ" sz="3200" dirty="0" err="1"/>
              <a:t>Pydny</a:t>
            </a:r>
            <a:r>
              <a:rPr lang="cs-CZ" sz="3200" dirty="0"/>
              <a:t> – Řecko připojeno k Římu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702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12" y="0"/>
            <a:ext cx="8975188" cy="6731391"/>
          </a:xfrm>
        </p:spPr>
      </p:pic>
    </p:spTree>
    <p:extLst>
      <p:ext uri="{BB962C8B-B14F-4D97-AF65-F5344CB8AC3E}">
        <p14:creationId xmlns:p14="http://schemas.microsoft.com/office/powerpoint/2010/main" val="3683774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7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rgbClr val="FFFFFF"/>
                </a:solidFill>
              </a:rPr>
              <a:t>Kultura ve starověkém ŘECKU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0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cs-CZ" sz="3200" dirty="0">
                <a:solidFill>
                  <a:srgbClr val="FFFFFF"/>
                </a:solidFill>
              </a:rPr>
              <a:t>Polyteisté</a:t>
            </a:r>
          </a:p>
          <a:p>
            <a:r>
              <a:rPr lang="cs-CZ" sz="3200" dirty="0">
                <a:solidFill>
                  <a:srgbClr val="FFFFFF"/>
                </a:solidFill>
              </a:rPr>
              <a:t>Sídlo bohů na Olympu</a:t>
            </a:r>
          </a:p>
        </p:txBody>
      </p:sp>
    </p:spTree>
    <p:extLst>
      <p:ext uri="{BB962C8B-B14F-4D97-AF65-F5344CB8AC3E}">
        <p14:creationId xmlns:p14="http://schemas.microsoft.com/office/powerpoint/2010/main" val="29375587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547446"/>
            <a:ext cx="9720071" cy="4761914"/>
          </a:xfrm>
        </p:spPr>
        <p:txBody>
          <a:bodyPr>
            <a:normAutofit/>
          </a:bodyPr>
          <a:lstStyle/>
          <a:p>
            <a:r>
              <a:rPr lang="cs-CZ" sz="2800" dirty="0"/>
              <a:t>Zeus</a:t>
            </a:r>
          </a:p>
          <a:p>
            <a:r>
              <a:rPr lang="cs-CZ" sz="2800" dirty="0"/>
              <a:t>Poseidon</a:t>
            </a:r>
          </a:p>
          <a:p>
            <a:r>
              <a:rPr lang="cs-CZ" sz="2800" dirty="0"/>
              <a:t>Hádes</a:t>
            </a:r>
          </a:p>
          <a:p>
            <a:r>
              <a:rPr lang="cs-CZ" sz="2800" dirty="0"/>
              <a:t>Pallas Athéna</a:t>
            </a:r>
          </a:p>
          <a:p>
            <a:r>
              <a:rPr lang="cs-CZ" sz="2800" dirty="0"/>
              <a:t>Afrodita</a:t>
            </a:r>
          </a:p>
          <a:p>
            <a:r>
              <a:rPr lang="cs-CZ" sz="2800" dirty="0"/>
              <a:t>Héra</a:t>
            </a:r>
          </a:p>
          <a:p>
            <a:r>
              <a:rPr lang="cs-CZ" sz="2800" dirty="0" err="1"/>
              <a:t>Deméter</a:t>
            </a:r>
            <a:endParaRPr lang="cs-CZ" sz="2800" dirty="0"/>
          </a:p>
          <a:p>
            <a:r>
              <a:rPr lang="cs-CZ" sz="2800" dirty="0"/>
              <a:t>Apollón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265" y="3944942"/>
            <a:ext cx="3152557" cy="23644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27" y="577458"/>
            <a:ext cx="2288635" cy="296124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42" y="277837"/>
            <a:ext cx="2185636" cy="291904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93" y="3410651"/>
            <a:ext cx="2937803" cy="220335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086" y="648388"/>
            <a:ext cx="2205990" cy="27150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92" y="3709831"/>
            <a:ext cx="2018894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87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" r="1" b="25783"/>
          <a:stretch/>
        </p:blipFill>
        <p:spPr>
          <a:xfrm>
            <a:off x="7552267" y="640080"/>
            <a:ext cx="3999654" cy="557784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5902061" cy="3931920"/>
          </a:xfrm>
        </p:spPr>
        <p:txBody>
          <a:bodyPr>
            <a:normAutofit/>
          </a:bodyPr>
          <a:lstStyle/>
          <a:p>
            <a:r>
              <a:rPr lang="cs-CZ" sz="3200" dirty="0"/>
              <a:t>Artemis</a:t>
            </a:r>
          </a:p>
          <a:p>
            <a:r>
              <a:rPr lang="cs-CZ" sz="3200" dirty="0"/>
              <a:t>Athéna</a:t>
            </a:r>
          </a:p>
          <a:p>
            <a:r>
              <a:rPr lang="cs-CZ" sz="3200" dirty="0"/>
              <a:t>Áres</a:t>
            </a:r>
          </a:p>
          <a:p>
            <a:r>
              <a:rPr lang="cs-CZ" sz="3200" dirty="0" err="1"/>
              <a:t>Hefaistos</a:t>
            </a:r>
            <a:endParaRPr lang="cs-CZ" sz="3200" dirty="0"/>
          </a:p>
          <a:p>
            <a:r>
              <a:rPr lang="cs-CZ" sz="3200" dirty="0" err="1"/>
              <a:t>Hermés</a:t>
            </a:r>
            <a:endParaRPr lang="cs-CZ" sz="3200" dirty="0"/>
          </a:p>
          <a:p>
            <a:r>
              <a:rPr lang="cs-CZ" sz="3200" dirty="0"/>
              <a:t>Dionýsos</a:t>
            </a:r>
          </a:p>
        </p:txBody>
      </p:sp>
    </p:spTree>
    <p:extLst>
      <p:ext uri="{BB962C8B-B14F-4D97-AF65-F5344CB8AC3E}">
        <p14:creationId xmlns:p14="http://schemas.microsoft.com/office/powerpoint/2010/main" val="89011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75000" sy="75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9803" y="4735775"/>
            <a:ext cx="7006998" cy="1245732"/>
          </a:xfrm>
        </p:spPr>
        <p:txBody>
          <a:bodyPr anchor="t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Zemědělství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94020" y="965863"/>
            <a:ext cx="7600034" cy="3610137"/>
          </a:xfrm>
        </p:spPr>
        <p:txBody>
          <a:bodyPr anchor="b">
            <a:normAutofit fontScale="92500" lnSpcReduction="20000"/>
          </a:bodyPr>
          <a:lstStyle/>
          <a:p>
            <a:r>
              <a:rPr lang="cs-CZ" sz="3000" dirty="0">
                <a:solidFill>
                  <a:srgbClr val="FFFFFF"/>
                </a:solidFill>
              </a:rPr>
              <a:t>Z Předního východu</a:t>
            </a:r>
          </a:p>
          <a:p>
            <a:r>
              <a:rPr lang="cs-CZ" sz="3000" dirty="0">
                <a:solidFill>
                  <a:srgbClr val="FFFFFF"/>
                </a:solidFill>
              </a:rPr>
              <a:t>Málo zemědělské půdy</a:t>
            </a:r>
          </a:p>
          <a:p>
            <a:r>
              <a:rPr lang="cs-CZ" sz="3000" dirty="0">
                <a:solidFill>
                  <a:srgbClr val="FFFFFF"/>
                </a:solidFill>
              </a:rPr>
              <a:t>Pšenice, ječmen, luštěniny, fíky, ovoce, olivy, vinná réva</a:t>
            </a:r>
          </a:p>
          <a:p>
            <a:r>
              <a:rPr lang="cs-CZ" sz="3000" dirty="0">
                <a:solidFill>
                  <a:srgbClr val="FFFFFF"/>
                </a:solidFill>
              </a:rPr>
              <a:t>Kozy, ovce</a:t>
            </a:r>
          </a:p>
          <a:p>
            <a:r>
              <a:rPr lang="cs-CZ" sz="3000" dirty="0">
                <a:solidFill>
                  <a:srgbClr val="FFFFFF"/>
                </a:solidFill>
              </a:rPr>
              <a:t>Prasata – dubové lesy</a:t>
            </a:r>
          </a:p>
          <a:p>
            <a:r>
              <a:rPr lang="cs-CZ" sz="3000" dirty="0">
                <a:solidFill>
                  <a:srgbClr val="FFFFFF"/>
                </a:solidFill>
              </a:rPr>
              <a:t>Rybolov</a:t>
            </a:r>
          </a:p>
          <a:p>
            <a:r>
              <a:rPr lang="cs-CZ" sz="3000" dirty="0">
                <a:solidFill>
                  <a:srgbClr val="FFFFFF"/>
                </a:solidFill>
              </a:rPr>
              <a:t>Lov</a:t>
            </a:r>
          </a:p>
          <a:p>
            <a:endParaRPr lang="cs-CZ" sz="2000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760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2" y="976100"/>
            <a:ext cx="6909577" cy="49057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cs-CZ" sz="4000"/>
              <a:t>Písmo a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856935"/>
            <a:ext cx="3133580" cy="4729395"/>
          </a:xfrm>
        </p:spPr>
        <p:txBody>
          <a:bodyPr>
            <a:normAutofit fontScale="92500" lnSpcReduction="10000"/>
          </a:bodyPr>
          <a:lstStyle/>
          <a:p>
            <a:r>
              <a:rPr lang="cs-CZ" sz="3500" dirty="0"/>
              <a:t>Hláskové písmo od Féničanů – latinka</a:t>
            </a:r>
          </a:p>
          <a:p>
            <a:r>
              <a:rPr lang="cs-CZ" sz="3500" dirty="0"/>
              <a:t>Alfabeta</a:t>
            </a:r>
          </a:p>
          <a:p>
            <a:r>
              <a:rPr lang="cs-CZ" sz="3500" dirty="0"/>
              <a:t>Eposy – rozsáhlé výpravné básně s barvitým obsahem</a:t>
            </a:r>
          </a:p>
          <a:p>
            <a:r>
              <a:rPr lang="cs-CZ" sz="3500" dirty="0"/>
              <a:t>Ilias a Odyssea – Homér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3694633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75000" sy="75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9803" y="4735775"/>
            <a:ext cx="7006998" cy="1245732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Věda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94019" y="643461"/>
            <a:ext cx="7654513" cy="3932539"/>
          </a:xfrm>
        </p:spPr>
        <p:txBody>
          <a:bodyPr anchor="b">
            <a:normAutofit lnSpcReduction="10000"/>
          </a:bodyPr>
          <a:lstStyle/>
          <a:p>
            <a:r>
              <a:rPr lang="cs-CZ" sz="2800" dirty="0">
                <a:solidFill>
                  <a:srgbClr val="FFFFFF"/>
                </a:solidFill>
              </a:rPr>
              <a:t>Lékařství – Hippokratova přísaha</a:t>
            </a:r>
          </a:p>
          <a:p>
            <a:r>
              <a:rPr lang="cs-CZ" sz="2800" dirty="0">
                <a:solidFill>
                  <a:srgbClr val="FFFFFF"/>
                </a:solidFill>
              </a:rPr>
              <a:t>Země kulatá, otáčení kolem své osy, není středem vesmíru Země ale Slunce</a:t>
            </a:r>
          </a:p>
          <a:p>
            <a:r>
              <a:rPr lang="cs-CZ" sz="2800" dirty="0">
                <a:solidFill>
                  <a:srgbClr val="FFFFFF"/>
                </a:solidFill>
              </a:rPr>
              <a:t>Thales z </a:t>
            </a:r>
            <a:r>
              <a:rPr lang="cs-CZ" sz="2800" dirty="0" err="1">
                <a:solidFill>
                  <a:srgbClr val="FFFFFF"/>
                </a:solidFill>
              </a:rPr>
              <a:t>Milétu</a:t>
            </a:r>
            <a:r>
              <a:rPr lang="cs-CZ" sz="2800" dirty="0">
                <a:solidFill>
                  <a:srgbClr val="FFFFFF"/>
                </a:solidFill>
              </a:rPr>
              <a:t> – vztah kružnice a trojúhelníku</a:t>
            </a:r>
          </a:p>
          <a:p>
            <a:r>
              <a:rPr lang="cs-CZ" sz="2800" dirty="0">
                <a:solidFill>
                  <a:srgbClr val="FFFFFF"/>
                </a:solidFill>
              </a:rPr>
              <a:t>Pythagoras – Pythagorova věta</a:t>
            </a:r>
          </a:p>
          <a:p>
            <a:r>
              <a:rPr lang="cs-CZ" sz="2800" dirty="0">
                <a:solidFill>
                  <a:srgbClr val="FFFFFF"/>
                </a:solidFill>
              </a:rPr>
              <a:t>Archimedes – Archimedův zákon, páka, kladkostroj</a:t>
            </a:r>
          </a:p>
          <a:p>
            <a:r>
              <a:rPr lang="cs-CZ" sz="2800" dirty="0">
                <a:solidFill>
                  <a:srgbClr val="FFFFFF"/>
                </a:solidFill>
              </a:rPr>
              <a:t>Herodotos – otec dějepisu, dějiny Persie, Egypta a řecko-perských válek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31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5027048" cy="1499616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9" y="2286000"/>
            <a:ext cx="5027048" cy="4023360"/>
          </a:xfrm>
        </p:spPr>
        <p:txBody>
          <a:bodyPr>
            <a:normAutofit/>
          </a:bodyPr>
          <a:lstStyle/>
          <a:p>
            <a:r>
              <a:rPr lang="cs-CZ" sz="4000" dirty="0"/>
              <a:t>Filosofie – Sokrates, Platón, Aristoteles</a:t>
            </a:r>
          </a:p>
          <a:p>
            <a:r>
              <a:rPr lang="cs-CZ" sz="4000" dirty="0"/>
              <a:t>Podstata života, morálka, politika, přírodní vědy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572"/>
          <a:stretch/>
        </p:blipFill>
        <p:spPr>
          <a:xfrm>
            <a:off x="6408277" y="481264"/>
            <a:ext cx="2213811" cy="28557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2391A0-5151-4791-B30A-8E05C7618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776090" y="481264"/>
            <a:ext cx="2931277" cy="18578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1424"/>
          <a:stretch/>
        </p:blipFill>
        <p:spPr>
          <a:xfrm>
            <a:off x="6398651" y="3497932"/>
            <a:ext cx="2223437" cy="290286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90"/>
          <a:stretch/>
        </p:blipFill>
        <p:spPr>
          <a:xfrm>
            <a:off x="8776091" y="2503727"/>
            <a:ext cx="2931277" cy="389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121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BE2E99-800D-44ED-BB4F-AEF5BA2C8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51728" y="585216"/>
            <a:ext cx="5740739" cy="1499616"/>
          </a:xfrm>
        </p:spPr>
        <p:txBody>
          <a:bodyPr>
            <a:normAutofit/>
          </a:bodyPr>
          <a:lstStyle/>
          <a:p>
            <a:r>
              <a:rPr lang="cs-CZ" dirty="0"/>
              <a:t>Divadlo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1" y="1247718"/>
            <a:ext cx="3530267" cy="19857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FF8C0F-5E07-4034-ACA2-F62402AD1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5766" y="484632"/>
            <a:ext cx="804672" cy="3511948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CDEABE-AD99-478C-A06B-7827B91F6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6896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DF2C8BB-A7F9-42CB-913C-3DE1EF984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7150" y="4150596"/>
            <a:ext cx="477182" cy="22318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24" y="4754760"/>
            <a:ext cx="3291514" cy="102348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51728" y="2286000"/>
            <a:ext cx="5740739" cy="4023360"/>
          </a:xfrm>
        </p:spPr>
        <p:txBody>
          <a:bodyPr>
            <a:normAutofit fontScale="92500"/>
          </a:bodyPr>
          <a:lstStyle/>
          <a:p>
            <a:r>
              <a:rPr lang="cs-CZ" sz="3600" dirty="0"/>
              <a:t>Součást náboženských slavností</a:t>
            </a:r>
          </a:p>
          <a:p>
            <a:r>
              <a:rPr lang="cs-CZ" sz="3600" dirty="0"/>
              <a:t>Příběhy z mytologie – tragédie</a:t>
            </a:r>
          </a:p>
          <a:p>
            <a:r>
              <a:rPr lang="cs-CZ" sz="3600" dirty="0"/>
              <a:t>Náměty z každodenního života – komedie</a:t>
            </a:r>
          </a:p>
          <a:p>
            <a:r>
              <a:rPr lang="cs-CZ" sz="3600" dirty="0"/>
              <a:t>Divadla půlkulatá, stupňovitá</a:t>
            </a:r>
          </a:p>
          <a:p>
            <a:r>
              <a:rPr lang="cs-CZ" sz="3600" dirty="0"/>
              <a:t>Herci nosili střevíce a masky</a:t>
            </a:r>
          </a:p>
        </p:txBody>
      </p:sp>
    </p:spTree>
    <p:extLst>
      <p:ext uri="{BB962C8B-B14F-4D97-AF65-F5344CB8AC3E}">
        <p14:creationId xmlns:p14="http://schemas.microsoft.com/office/powerpoint/2010/main" val="22116090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898FA321-4789-4D4A-B9B4-B494DB7C281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5F6F8C-1D4A-481A-ABF4-04D8C7EFBB0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46" y="332370"/>
            <a:ext cx="2506925" cy="334256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120" y="4319714"/>
            <a:ext cx="1518799" cy="2150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A05C7A8-1EDC-4998-B4B3-39E6BF4BB0F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5070" y="0"/>
            <a:ext cx="2766930" cy="399658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8EBF53-429A-41C8-B360-37BB4907E78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8549" y="3996580"/>
            <a:ext cx="3956522" cy="28614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65E8A6-2BE6-4B32-97B9-C01647D9AA4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0280" y="4319714"/>
            <a:ext cx="3313057" cy="21500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38" y="4562476"/>
            <a:ext cx="1242244" cy="165632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D25BA95-A93B-42B4-933B-2B833E81E2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46802" y="332370"/>
            <a:ext cx="2120189" cy="33424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80682"/>
            <a:ext cx="1628775" cy="265922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Výtvarné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9" y="1740723"/>
            <a:ext cx="3791711" cy="4729005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FFFFFF"/>
                </a:solidFill>
              </a:rPr>
              <a:t>Malba na keramice – mytologie i každodennost</a:t>
            </a:r>
          </a:p>
          <a:p>
            <a:r>
              <a:rPr lang="cs-CZ" sz="3200" dirty="0">
                <a:solidFill>
                  <a:srgbClr val="FFFFFF"/>
                </a:solidFill>
              </a:rPr>
              <a:t>Vnitřky domů zdobené freskami</a:t>
            </a:r>
          </a:p>
          <a:p>
            <a:r>
              <a:rPr lang="cs-CZ" sz="3200" dirty="0">
                <a:solidFill>
                  <a:srgbClr val="FFFFFF"/>
                </a:solidFill>
              </a:rPr>
              <a:t>Nejstarší sochy strnulé, poté dokonalost</a:t>
            </a:r>
          </a:p>
          <a:p>
            <a:r>
              <a:rPr lang="cs-CZ" sz="3200" dirty="0">
                <a:solidFill>
                  <a:srgbClr val="FFFFFF"/>
                </a:solidFill>
              </a:rPr>
              <a:t>Mramor nebo bronz</a:t>
            </a:r>
          </a:p>
        </p:txBody>
      </p:sp>
    </p:spTree>
    <p:extLst>
      <p:ext uri="{BB962C8B-B14F-4D97-AF65-F5344CB8AC3E}">
        <p14:creationId xmlns:p14="http://schemas.microsoft.com/office/powerpoint/2010/main" val="2573711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AFC812-B894-4DF2-B0E7-A7754B035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cs-CZ" sz="4400"/>
              <a:t>Architektura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BEAC76-53DA-4BEF-9A55-092764198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9" y="1927274"/>
            <a:ext cx="4389120" cy="4290646"/>
          </a:xfrm>
        </p:spPr>
        <p:txBody>
          <a:bodyPr>
            <a:normAutofit/>
          </a:bodyPr>
          <a:lstStyle/>
          <a:p>
            <a:r>
              <a:rPr lang="cs-CZ" sz="3600" dirty="0"/>
              <a:t>Typický prvek – sloup</a:t>
            </a:r>
          </a:p>
          <a:p>
            <a:r>
              <a:rPr lang="cs-CZ" sz="3600" dirty="0"/>
              <a:t>Dórský, </a:t>
            </a:r>
            <a:r>
              <a:rPr lang="cs-CZ" sz="3600" dirty="0" err="1"/>
              <a:t>ionský</a:t>
            </a:r>
            <a:r>
              <a:rPr lang="cs-CZ" sz="3600" dirty="0"/>
              <a:t>, korintský</a:t>
            </a:r>
          </a:p>
          <a:p>
            <a:r>
              <a:rPr lang="cs-CZ" sz="3600" dirty="0"/>
              <a:t>Karyatidy</a:t>
            </a:r>
          </a:p>
          <a:p>
            <a:r>
              <a:rPr lang="cs-CZ" sz="3600" dirty="0"/>
              <a:t>Sloupy nesly střechu s trojúhelníkovitým štítem</a:t>
            </a:r>
          </a:p>
          <a:p>
            <a:r>
              <a:rPr lang="cs-CZ" sz="3600" dirty="0"/>
              <a:t>Stavby barevné</a:t>
            </a:r>
          </a:p>
          <a:p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16" y="2099522"/>
            <a:ext cx="4175762" cy="266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25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F4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endParaRPr lang="cs-CZ">
              <a:solidFill>
                <a:srgbClr val="FFFFFF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6" r="1" b="1248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 fontScale="92500"/>
          </a:bodyPr>
          <a:lstStyle/>
          <a:p>
            <a:r>
              <a:rPr lang="cs-CZ" sz="3200" dirty="0">
                <a:solidFill>
                  <a:srgbClr val="FFFFFF"/>
                </a:solidFill>
              </a:rPr>
              <a:t>Obytné domy – mužská a ženská část</a:t>
            </a:r>
          </a:p>
          <a:p>
            <a:r>
              <a:rPr lang="cs-CZ" sz="3200" dirty="0">
                <a:solidFill>
                  <a:srgbClr val="FFFFFF"/>
                </a:solidFill>
              </a:rPr>
              <a:t>Vnitřní dvůr obklopen obytnými místnostmi</a:t>
            </a:r>
          </a:p>
          <a:p>
            <a:r>
              <a:rPr lang="cs-CZ" sz="3200" dirty="0">
                <a:solidFill>
                  <a:srgbClr val="FFFFFF"/>
                </a:solidFill>
              </a:rPr>
              <a:t>Podlaha z udusané hlíny, bohatí mozaiky</a:t>
            </a:r>
          </a:p>
          <a:p>
            <a:r>
              <a:rPr lang="cs-CZ" sz="3200" dirty="0">
                <a:solidFill>
                  <a:srgbClr val="FFFFFF"/>
                </a:solidFill>
              </a:rPr>
              <a:t>Výjimečně koupelny – veřejné lázně</a:t>
            </a:r>
          </a:p>
        </p:txBody>
      </p:sp>
    </p:spTree>
    <p:extLst>
      <p:ext uri="{BB962C8B-B14F-4D97-AF65-F5344CB8AC3E}">
        <p14:creationId xmlns:p14="http://schemas.microsoft.com/office/powerpoint/2010/main" val="40175429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A3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rgbClr val="FFFFFF"/>
                </a:solidFill>
              </a:rPr>
              <a:t>Hry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82563" y="321732"/>
            <a:ext cx="4281890" cy="607054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>
                <a:solidFill>
                  <a:srgbClr val="FFFFFF"/>
                </a:solidFill>
              </a:rPr>
              <a:t>Součást náboženských obřadů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FFFF"/>
                </a:solidFill>
              </a:rPr>
              <a:t>776 př.n.l. – 1. olympijské hry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FFFF"/>
                </a:solidFill>
              </a:rPr>
              <a:t>Sportovní disciplíny, později hra na hudební nástroje zpěv, recitace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FFFF"/>
                </a:solidFill>
              </a:rPr>
              <a:t>Odměna – olivový věnec a sláva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FFFF"/>
                </a:solidFill>
              </a:rPr>
              <a:t>Ženám vstup zakázán – vlastní hry – </a:t>
            </a:r>
            <a:r>
              <a:rPr lang="cs-CZ" sz="2800" dirty="0" err="1">
                <a:solidFill>
                  <a:srgbClr val="FFFFFF"/>
                </a:solidFill>
              </a:rPr>
              <a:t>Héraia</a:t>
            </a:r>
            <a:endParaRPr lang="cs-CZ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rgbClr val="FFFFFF"/>
                </a:solidFill>
              </a:rPr>
              <a:t>Žádné války při hrách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FFFF"/>
                </a:solidFill>
              </a:rPr>
              <a:t>393 – zrušeny císařem </a:t>
            </a:r>
            <a:r>
              <a:rPr lang="cs-CZ" sz="2800" dirty="0" err="1">
                <a:solidFill>
                  <a:srgbClr val="FFFFFF"/>
                </a:solidFill>
              </a:rPr>
              <a:t>Theodosiem</a:t>
            </a:r>
            <a:r>
              <a:rPr lang="cs-CZ" sz="2800" dirty="0">
                <a:solidFill>
                  <a:srgbClr val="FFFFFF"/>
                </a:solidFill>
              </a:rPr>
              <a:t> – křesťanství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FFFF"/>
                </a:solidFill>
              </a:rPr>
              <a:t>1896 – znovuobnovení olympijských her</a:t>
            </a:r>
          </a:p>
        </p:txBody>
      </p:sp>
    </p:spTree>
    <p:extLst>
      <p:ext uri="{BB962C8B-B14F-4D97-AF65-F5344CB8AC3E}">
        <p14:creationId xmlns:p14="http://schemas.microsoft.com/office/powerpoint/2010/main" val="24006737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03" y="326042"/>
            <a:ext cx="9865122" cy="5654829"/>
          </a:xfrm>
        </p:spPr>
      </p:pic>
    </p:spTree>
    <p:extLst>
      <p:ext uri="{BB962C8B-B14F-4D97-AF65-F5344CB8AC3E}">
        <p14:creationId xmlns:p14="http://schemas.microsoft.com/office/powerpoint/2010/main" val="3411928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cs-CZ" dirty="0"/>
              <a:t>Řemeslo a obchod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r>
              <a:rPr lang="cs-CZ" sz="3600" dirty="0"/>
              <a:t>Lesy vymýceny – lodě</a:t>
            </a:r>
          </a:p>
          <a:p>
            <a:r>
              <a:rPr lang="cs-CZ" sz="3600" dirty="0"/>
              <a:t>1. specializace – loďařství a kovářství</a:t>
            </a:r>
          </a:p>
          <a:p>
            <a:r>
              <a:rPr lang="cs-CZ" sz="3600" dirty="0"/>
              <a:t>Dovoz dřeva, zlata, stříbra a cínu</a:t>
            </a:r>
          </a:p>
          <a:p>
            <a:r>
              <a:rPr lang="cs-CZ" sz="3600" dirty="0"/>
              <a:t>Vývoz – mramor, hrnčířská hlína, železo, víno, olivový olej, umělecké předměty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8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122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cs-CZ" dirty="0"/>
              <a:t>Kréta a první Řekové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r>
              <a:rPr lang="cs-CZ" sz="3200" dirty="0"/>
              <a:t>Kréta – 20. – 14. </a:t>
            </a:r>
            <a:r>
              <a:rPr lang="cs-CZ" sz="3200" dirty="0" err="1"/>
              <a:t>stol.př.n.l</a:t>
            </a:r>
            <a:r>
              <a:rPr lang="cs-CZ" sz="3200" dirty="0"/>
              <a:t>.</a:t>
            </a:r>
          </a:p>
          <a:p>
            <a:r>
              <a:rPr lang="cs-CZ" sz="3200" dirty="0"/>
              <a:t>Výhodná poloha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114231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B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rgbClr val="FFFFFF"/>
                </a:solidFill>
              </a:rPr>
              <a:t>Krétské paláce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5" r="21695" b="-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82563" y="321732"/>
            <a:ext cx="4281890" cy="6214534"/>
          </a:xfrm>
        </p:spPr>
        <p:txBody>
          <a:bodyPr anchor="ctr">
            <a:normAutofit/>
          </a:bodyPr>
          <a:lstStyle/>
          <a:p>
            <a:r>
              <a:rPr lang="cs-CZ" sz="3200" dirty="0">
                <a:solidFill>
                  <a:srgbClr val="FFFFFF"/>
                </a:solidFill>
              </a:rPr>
              <a:t>Nej město </a:t>
            </a:r>
            <a:r>
              <a:rPr lang="cs-CZ" sz="3200" dirty="0" err="1">
                <a:solidFill>
                  <a:srgbClr val="FFFFFF"/>
                </a:solidFill>
              </a:rPr>
              <a:t>Knossos</a:t>
            </a:r>
            <a:r>
              <a:rPr lang="cs-CZ" sz="3200" dirty="0">
                <a:solidFill>
                  <a:srgbClr val="FFFFFF"/>
                </a:solidFill>
              </a:rPr>
              <a:t> – král </a:t>
            </a:r>
            <a:r>
              <a:rPr lang="cs-CZ" sz="3200" dirty="0" err="1">
                <a:solidFill>
                  <a:srgbClr val="FFFFFF"/>
                </a:solidFill>
              </a:rPr>
              <a:t>Minos</a:t>
            </a:r>
            <a:r>
              <a:rPr lang="cs-CZ" sz="3200" dirty="0">
                <a:solidFill>
                  <a:srgbClr val="FFFFFF"/>
                </a:solidFill>
              </a:rPr>
              <a:t> – období minojské</a:t>
            </a:r>
          </a:p>
          <a:p>
            <a:r>
              <a:rPr lang="cs-CZ" sz="3200" dirty="0">
                <a:solidFill>
                  <a:srgbClr val="FFFFFF"/>
                </a:solidFill>
              </a:rPr>
              <a:t>Střed paláce – velký dvůr obklopen obytnými i úředními místnostmi, dílnami a </a:t>
            </a:r>
            <a:r>
              <a:rPr lang="cs-CZ" sz="3200" dirty="0" err="1">
                <a:solidFill>
                  <a:srgbClr val="FFFFFF"/>
                </a:solidFill>
              </a:rPr>
              <a:t>hos</a:t>
            </a:r>
            <a:r>
              <a:rPr lang="cs-CZ" sz="3200" dirty="0">
                <a:solidFill>
                  <a:srgbClr val="FFFFFF"/>
                </a:solidFill>
              </a:rPr>
              <a:t>. Budovami</a:t>
            </a:r>
          </a:p>
          <a:p>
            <a:r>
              <a:rPr lang="cs-CZ" sz="3200" dirty="0">
                <a:solidFill>
                  <a:srgbClr val="FFFFFF"/>
                </a:solidFill>
              </a:rPr>
              <a:t>Labyrint</a:t>
            </a:r>
          </a:p>
          <a:p>
            <a:r>
              <a:rPr lang="cs-CZ" sz="3200" dirty="0">
                <a:solidFill>
                  <a:srgbClr val="FFFFFF"/>
                </a:solidFill>
              </a:rPr>
              <a:t>Kanalizace, koupelny</a:t>
            </a:r>
          </a:p>
          <a:p>
            <a:r>
              <a:rPr lang="cs-CZ" sz="3200" dirty="0">
                <a:solidFill>
                  <a:srgbClr val="FFFFFF"/>
                </a:solidFill>
              </a:rPr>
              <a:t>Zdobeno sochami a freskami</a:t>
            </a:r>
          </a:p>
          <a:p>
            <a:r>
              <a:rPr lang="cs-CZ" sz="3200" dirty="0">
                <a:solidFill>
                  <a:srgbClr val="FFFFFF"/>
                </a:solidFill>
              </a:rPr>
              <a:t>Palácové hospodářství</a:t>
            </a:r>
          </a:p>
        </p:txBody>
      </p:sp>
    </p:spTree>
    <p:extLst>
      <p:ext uri="{BB962C8B-B14F-4D97-AF65-F5344CB8AC3E}">
        <p14:creationId xmlns:p14="http://schemas.microsoft.com/office/powerpoint/2010/main" val="3246257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2" r="1" b="813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58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rgbClr val="FFFFFF"/>
                </a:solidFill>
              </a:rPr>
              <a:t>Společnost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4" r="17444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82563" y="321732"/>
            <a:ext cx="4281890" cy="6214534"/>
          </a:xfrm>
        </p:spPr>
        <p:txBody>
          <a:bodyPr anchor="ctr">
            <a:normAutofit/>
          </a:bodyPr>
          <a:lstStyle/>
          <a:p>
            <a:r>
              <a:rPr lang="cs-CZ" sz="3200" dirty="0">
                <a:solidFill>
                  <a:srgbClr val="FFFFFF"/>
                </a:solidFill>
              </a:rPr>
              <a:t>Ostrované – stavitelé lodí</a:t>
            </a:r>
          </a:p>
          <a:p>
            <a:r>
              <a:rPr lang="cs-CZ" sz="3200" dirty="0">
                <a:solidFill>
                  <a:srgbClr val="FFFFFF"/>
                </a:solidFill>
              </a:rPr>
              <a:t>Dovoz – měď a cín, polodrahokamy a slonovina</a:t>
            </a:r>
          </a:p>
          <a:p>
            <a:r>
              <a:rPr lang="cs-CZ" sz="3200" dirty="0">
                <a:solidFill>
                  <a:srgbClr val="FFFFFF"/>
                </a:solidFill>
              </a:rPr>
              <a:t>Vývoz – ovčí vlna, hotové řemeslné výrobky</a:t>
            </a:r>
          </a:p>
          <a:p>
            <a:r>
              <a:rPr lang="cs-CZ" sz="3200" dirty="0">
                <a:solidFill>
                  <a:srgbClr val="FFFFFF"/>
                </a:solidFill>
              </a:rPr>
              <a:t>Vlastní písmo</a:t>
            </a:r>
          </a:p>
          <a:p>
            <a:r>
              <a:rPr lang="cs-CZ" sz="3200" dirty="0">
                <a:solidFill>
                  <a:srgbClr val="FFFFFF"/>
                </a:solidFill>
              </a:rPr>
              <a:t>14. </a:t>
            </a:r>
            <a:r>
              <a:rPr lang="cs-CZ" sz="3200" dirty="0" err="1">
                <a:solidFill>
                  <a:srgbClr val="FFFFFF"/>
                </a:solidFill>
              </a:rPr>
              <a:t>stol.př.n.l</a:t>
            </a:r>
            <a:r>
              <a:rPr lang="cs-CZ" sz="3200" dirty="0">
                <a:solidFill>
                  <a:srgbClr val="FFFFFF"/>
                </a:solidFill>
              </a:rPr>
              <a:t>. – zanikla – zemětřesení a vpád </a:t>
            </a:r>
            <a:r>
              <a:rPr lang="cs-CZ" sz="3200" dirty="0" err="1">
                <a:solidFill>
                  <a:srgbClr val="FFFFFF"/>
                </a:solidFill>
              </a:rPr>
              <a:t>Achájů</a:t>
            </a:r>
            <a:endParaRPr lang="cs-CZ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14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Fialová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1313</Words>
  <Application>Microsoft Office PowerPoint</Application>
  <PresentationFormat>Širokoúhlá obrazovka</PresentationFormat>
  <Paragraphs>219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2" baseType="lpstr">
      <vt:lpstr>Tw Cen MT</vt:lpstr>
      <vt:lpstr>Tw Cen MT Condensed</vt:lpstr>
      <vt:lpstr>Wingdings 3</vt:lpstr>
      <vt:lpstr>Integrál</vt:lpstr>
      <vt:lpstr>Starověké Řecko</vt:lpstr>
      <vt:lpstr>Prezentace aplikace PowerPoint</vt:lpstr>
      <vt:lpstr>Přírodní podmínky</vt:lpstr>
      <vt:lpstr>Zemědělství</vt:lpstr>
      <vt:lpstr>Řemeslo a obchod</vt:lpstr>
      <vt:lpstr>Kréta a první Řekové</vt:lpstr>
      <vt:lpstr>Krétské paláce</vt:lpstr>
      <vt:lpstr>Prezentace aplikace PowerPoint</vt:lpstr>
      <vt:lpstr>Společnost</vt:lpstr>
      <vt:lpstr>První Řekové – Mykénské období – 16. – 12. stol.př.n.l.</vt:lpstr>
      <vt:lpstr>Společnost</vt:lpstr>
      <vt:lpstr>Homérské období – 12. – 9. stol.př.n.l.</vt:lpstr>
      <vt:lpstr>Prezentace aplikace PowerPoint</vt:lpstr>
      <vt:lpstr>Společnost</vt:lpstr>
      <vt:lpstr>Formování městských států – archaické období – 8. – 6. stol. Př.n.l.</vt:lpstr>
      <vt:lpstr>Prezentace aplikace PowerPoint</vt:lpstr>
      <vt:lpstr>Velká řecká kolonizace</vt:lpstr>
      <vt:lpstr>Důsledky kolonizace</vt:lpstr>
      <vt:lpstr>Raná řecká tyranida</vt:lpstr>
      <vt:lpstr>Prezentace aplikace PowerPoint</vt:lpstr>
      <vt:lpstr>Sparta</vt:lpstr>
      <vt:lpstr>Prezentace aplikace PowerPoint</vt:lpstr>
      <vt:lpstr>Athény</vt:lpstr>
      <vt:lpstr>Vrcholné období řeckých států Klasické období, 5. -4. stol. Př. N. l. Řecko – perské války</vt:lpstr>
      <vt:lpstr>Prezentace aplikace PowerPoint</vt:lpstr>
      <vt:lpstr>Prezentace aplikace PowerPoint</vt:lpstr>
      <vt:lpstr>Doba Periklova</vt:lpstr>
      <vt:lpstr>Peloponéská válka, 431 – 404 př.n.l.</vt:lpstr>
      <vt:lpstr>Prezentace aplikace PowerPoint</vt:lpstr>
      <vt:lpstr>Prezentace aplikace PowerPoint</vt:lpstr>
      <vt:lpstr>Makedonská nadvláda</vt:lpstr>
      <vt:lpstr>Filip a Alexander</vt:lpstr>
      <vt:lpstr>Alexander makedonský</vt:lpstr>
      <vt:lpstr>Prezentace aplikace PowerPoint</vt:lpstr>
      <vt:lpstr>Alexandrovi nástupci</vt:lpstr>
      <vt:lpstr>Prezentace aplikace PowerPoint</vt:lpstr>
      <vt:lpstr>Kultura ve starověkém ŘECKU</vt:lpstr>
      <vt:lpstr>Prezentace aplikace PowerPoint</vt:lpstr>
      <vt:lpstr>Prezentace aplikace PowerPoint</vt:lpstr>
      <vt:lpstr>Písmo a literatura</vt:lpstr>
      <vt:lpstr>Věda</vt:lpstr>
      <vt:lpstr>Prezentace aplikace PowerPoint</vt:lpstr>
      <vt:lpstr>Divadlo</vt:lpstr>
      <vt:lpstr>Výtvarné umění</vt:lpstr>
      <vt:lpstr>Architektura</vt:lpstr>
      <vt:lpstr>Prezentace aplikace PowerPoint</vt:lpstr>
      <vt:lpstr>Hry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Starověké Řecko</dc:title>
  <dc:creator>Kristýna Míková</dc:creator>
  <cp:lastModifiedBy>Kristýna Míková</cp:lastModifiedBy>
  <cp:revision>1</cp:revision>
  <dcterms:created xsi:type="dcterms:W3CDTF">2020-10-13T19:34:59Z</dcterms:created>
  <dcterms:modified xsi:type="dcterms:W3CDTF">2020-10-13T19:35:33Z</dcterms:modified>
</cp:coreProperties>
</file>